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4166" r:id="rId2"/>
    <p:sldId id="267" r:id="rId3"/>
    <p:sldId id="4165" r:id="rId4"/>
    <p:sldId id="262" r:id="rId5"/>
    <p:sldId id="264" r:id="rId6"/>
    <p:sldId id="259" r:id="rId7"/>
    <p:sldId id="260" r:id="rId8"/>
    <p:sldId id="261" r:id="rId9"/>
    <p:sldId id="265" r:id="rId10"/>
    <p:sldId id="266" r:id="rId11"/>
    <p:sldId id="4164" r:id="rId12"/>
    <p:sldId id="263" r:id="rId13"/>
  </p:sldIdLst>
  <p:sldSz cx="12192000" cy="6858000"/>
  <p:notesSz cx="6858000" cy="9144000"/>
  <p:embeddedFontLst>
    <p:embeddedFont>
      <p:font typeface="2  Nazanin" panose="00000400000000000000" pitchFamily="2" charset="-78"/>
      <p:regular r:id="rId16"/>
      <p:bold r:id="rId17"/>
    </p:embeddedFont>
    <p:embeddedFont>
      <p:font typeface="2  Titr" panose="00000700000000000000" pitchFamily="2" charset="-78"/>
      <p:bold r:id="rId18"/>
    </p:embeddedFont>
    <p:embeddedFont>
      <p:font typeface="Garamond" panose="02020404030301010803" pitchFamily="18" charset="0"/>
      <p:regular r:id="rId19"/>
      <p:bold r:id="rId20"/>
      <p:italic r:id="rId21"/>
    </p:embeddedFont>
    <p:embeddedFont>
      <p:font typeface="Shabnam" panose="020B0604020202020204" charset="-78"/>
      <p:regular r:id="rId22"/>
    </p:embeddedFont>
  </p:embeddedFontLst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3838"/>
    <a:srgbClr val="DCDCDC"/>
    <a:srgbClr val="F6F5F5"/>
    <a:srgbClr val="C4FCE1"/>
    <a:srgbClr val="E6FEF3"/>
    <a:srgbClr val="B3FBD9"/>
    <a:srgbClr val="DCABEB"/>
    <a:srgbClr val="E4BEF0"/>
    <a:srgbClr val="C776E0"/>
    <a:srgbClr val="E7F3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87" autoAdjust="0"/>
    <p:restoredTop sz="95039" autoAdjust="0"/>
  </p:normalViewPr>
  <p:slideViewPr>
    <p:cSldViewPr snapToGrid="0" showGuides="1">
      <p:cViewPr varScale="1">
        <p:scale>
          <a:sx n="78" d="100"/>
          <a:sy n="78" d="100"/>
        </p:scale>
        <p:origin x="64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226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A0289AA-D42A-641F-4337-84A0D011E21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BF3105-71B6-E8BC-A919-D8EE8F5A49C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16DD5B-155B-4D41-BB3C-7503D3818ABE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A9F64F-2F3A-7FB5-3E0C-D1EB138AA8D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89A43D-69C8-9C13-DBDD-99F455F2ED6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CE002C-6CF8-41E3-AA29-68C19BEC7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5763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4B020A-60E8-4841-ADA4-76A442A378B8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094AFC-0740-4744-B0E8-A2A3FCC35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174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94AFC-0740-4744-B0E8-A2A3FCC3591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842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93153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9E5094-DD76-AC01-3796-2DF6D75931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5177" y="87086"/>
            <a:ext cx="11661647" cy="6683829"/>
          </a:xfrm>
          <a:prstGeom prst="rect">
            <a:avLst/>
          </a:prstGeom>
        </p:spPr>
      </p:pic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E4208310-CF64-6540-9807-6BA0F9211F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53659" y="2667000"/>
            <a:ext cx="4408941" cy="3342142"/>
          </a:xfrm>
          <a:prstGeom prst="rect">
            <a:avLst/>
          </a:prstGeom>
          <a:pattFill prst="pct20">
            <a:fgClr>
              <a:schemeClr val="bg2">
                <a:lumMod val="50000"/>
              </a:schemeClr>
            </a:fgClr>
            <a:bgClr>
              <a:schemeClr val="bg1"/>
            </a:bgClr>
          </a:pattFill>
          <a:ln w="57150">
            <a:solidFill>
              <a:schemeClr val="bg1"/>
            </a:solidFill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9794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9E5094-DD76-AC01-3796-2DF6D75931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5177" y="87086"/>
            <a:ext cx="11661647" cy="6683829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8C4C73B-3A30-3CA0-94A9-F8D21452C9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42087" y="827995"/>
            <a:ext cx="4408941" cy="4244975"/>
          </a:xfrm>
          <a:prstGeom prst="rect">
            <a:avLst/>
          </a:prstGeom>
          <a:pattFill prst="pct20">
            <a:fgClr>
              <a:schemeClr val="bg2">
                <a:lumMod val="50000"/>
              </a:schemeClr>
            </a:fgClr>
            <a:bgClr>
              <a:schemeClr val="bg1"/>
            </a:bgClr>
          </a:pattFill>
          <a:ln w="57150">
            <a:solidFill>
              <a:schemeClr val="bg1"/>
            </a:solidFill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0480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9E5094-DD76-AC01-3796-2DF6D75931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5177" y="87086"/>
            <a:ext cx="11661647" cy="668382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74F2C5D-DB42-EF8F-77F2-5664480B327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474892" y="760516"/>
            <a:ext cx="4466469" cy="205367"/>
          </a:xfrm>
          <a:prstGeom prst="rect">
            <a:avLst/>
          </a:prstGeom>
        </p:spPr>
      </p:pic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3EB94A11-E9E4-23FE-C952-AACE3BBA52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 rot="192453">
            <a:off x="9014379" y="523763"/>
            <a:ext cx="1971675" cy="295012"/>
          </a:xfrm>
          <a:prstGeom prst="rect">
            <a:avLst/>
          </a:prstGeom>
        </p:spPr>
        <p:txBody>
          <a:bodyPr/>
          <a:lstStyle>
            <a:lvl1pPr marL="0" indent="0" algn="r" rtl="1">
              <a:buNone/>
              <a:defRPr sz="1400">
                <a:latin typeface="+mn-lt"/>
                <a:cs typeface="B Nazanin" panose="00000400000000000000" pitchFamily="2" charset="-78"/>
              </a:defRPr>
            </a:lvl1pPr>
          </a:lstStyle>
          <a:p>
            <a:pPr lvl="0"/>
            <a:r>
              <a:rPr lang="fa-IR" dirty="0"/>
              <a:t>عنوان دلخواه</a:t>
            </a:r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A49F040-40DC-3F22-2292-4CB95515049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>
            <a:off x="1198188" y="760516"/>
            <a:ext cx="4466469" cy="205367"/>
          </a:xfrm>
          <a:prstGeom prst="rect">
            <a:avLst/>
          </a:prstGeom>
        </p:spPr>
      </p:pic>
      <p:sp>
        <p:nvSpPr>
          <p:cNvPr id="2" name="Text Placeholder 21">
            <a:extLst>
              <a:ext uri="{FF2B5EF4-FFF2-40B4-BE49-F238E27FC236}">
                <a16:creationId xmlns:a16="http://schemas.microsoft.com/office/drawing/2014/main" id="{28A4E6EA-4243-9733-4973-A4F70AA63F4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21418922">
            <a:off x="6452516" y="485346"/>
            <a:ext cx="931730" cy="299580"/>
          </a:xfrm>
          <a:prstGeom prst="rect">
            <a:avLst/>
          </a:prstGeom>
        </p:spPr>
        <p:txBody>
          <a:bodyPr/>
          <a:lstStyle>
            <a:lvl1pPr marL="0" indent="0" algn="l" rtl="1">
              <a:buNone/>
              <a:defRPr sz="1400">
                <a:latin typeface="+mn-lt"/>
                <a:cs typeface="B Nazanin" panose="00000400000000000000" pitchFamily="2" charset="-78"/>
              </a:defRPr>
            </a:lvl1pPr>
          </a:lstStyle>
          <a:p>
            <a:pPr lvl="0"/>
            <a:r>
              <a:rPr lang="fa-IR" dirty="0"/>
              <a:t>شماره صفحه</a:t>
            </a:r>
            <a:endParaRPr lang="en-US" dirty="0"/>
          </a:p>
        </p:txBody>
      </p:sp>
      <p:sp>
        <p:nvSpPr>
          <p:cNvPr id="4" name="Text Placeholder 21">
            <a:extLst>
              <a:ext uri="{FF2B5EF4-FFF2-40B4-BE49-F238E27FC236}">
                <a16:creationId xmlns:a16="http://schemas.microsoft.com/office/drawing/2014/main" id="{C83E190A-F67C-1BD6-F80E-1323D67AF3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 rot="21443850">
            <a:off x="1130131" y="539736"/>
            <a:ext cx="1971675" cy="304257"/>
          </a:xfrm>
          <a:prstGeom prst="rect">
            <a:avLst/>
          </a:prstGeom>
        </p:spPr>
        <p:txBody>
          <a:bodyPr/>
          <a:lstStyle>
            <a:lvl1pPr marL="0" indent="0" algn="l" rtl="1">
              <a:buNone/>
              <a:defRPr sz="1400">
                <a:latin typeface="+mn-lt"/>
                <a:cs typeface="B Nazanin" panose="00000400000000000000" pitchFamily="2" charset="-78"/>
              </a:defRPr>
            </a:lvl1pPr>
          </a:lstStyle>
          <a:p>
            <a:pPr lvl="0"/>
            <a:r>
              <a:rPr lang="fa-IR" dirty="0"/>
              <a:t>عنوان دلخواه</a:t>
            </a:r>
            <a:endParaRPr lang="en-US" dirty="0"/>
          </a:p>
        </p:txBody>
      </p:sp>
      <p:sp>
        <p:nvSpPr>
          <p:cNvPr id="5" name="Text Placeholder 21">
            <a:extLst>
              <a:ext uri="{FF2B5EF4-FFF2-40B4-BE49-F238E27FC236}">
                <a16:creationId xmlns:a16="http://schemas.microsoft.com/office/drawing/2014/main" id="{8357E865-D332-8E1A-B445-3A8919239B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76449">
            <a:off x="4674408" y="495261"/>
            <a:ext cx="931730" cy="299580"/>
          </a:xfrm>
          <a:prstGeom prst="rect">
            <a:avLst/>
          </a:prstGeom>
        </p:spPr>
        <p:txBody>
          <a:bodyPr/>
          <a:lstStyle>
            <a:lvl1pPr marL="0" indent="0" algn="r" rtl="1">
              <a:buNone/>
              <a:defRPr sz="1400">
                <a:latin typeface="+mn-lt"/>
                <a:cs typeface="B Nazanin" panose="00000400000000000000" pitchFamily="2" charset="-78"/>
              </a:defRPr>
            </a:lvl1pPr>
          </a:lstStyle>
          <a:p>
            <a:pPr lvl="0"/>
            <a:r>
              <a:rPr lang="fa-IR" dirty="0"/>
              <a:t>شماره صفحه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5741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16EC6B-1942-1B7A-A3C5-89F4B56816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5177" y="87086"/>
            <a:ext cx="11661647" cy="6683829"/>
          </a:xfrm>
          <a:prstGeom prst="rect">
            <a:avLst/>
          </a:prstGeom>
        </p:spPr>
      </p:pic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BFBF6190-8E8D-8869-5D35-B4D9C3D57FF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50327" y="1203017"/>
            <a:ext cx="3811894" cy="3638722"/>
          </a:xfrm>
          <a:prstGeom prst="rect">
            <a:avLst/>
          </a:prstGeom>
          <a:pattFill prst="pct20">
            <a:fgClr>
              <a:schemeClr val="bg2">
                <a:lumMod val="50000"/>
              </a:schemeClr>
            </a:fgClr>
            <a:bgClr>
              <a:schemeClr val="bg1"/>
            </a:bgClr>
          </a:pattFill>
          <a:ln w="57150">
            <a:solidFill>
              <a:schemeClr val="bg1"/>
            </a:solidFill>
          </a:ln>
        </p:spPr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0DB228-654A-F344-23AE-DF26775B08B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474892" y="760516"/>
            <a:ext cx="4466469" cy="205367"/>
          </a:xfrm>
          <a:prstGeom prst="rect">
            <a:avLst/>
          </a:prstGeom>
        </p:spPr>
      </p:pic>
      <p:sp>
        <p:nvSpPr>
          <p:cNvPr id="5" name="Text Placeholder 21">
            <a:extLst>
              <a:ext uri="{FF2B5EF4-FFF2-40B4-BE49-F238E27FC236}">
                <a16:creationId xmlns:a16="http://schemas.microsoft.com/office/drawing/2014/main" id="{41FC53F9-8392-E6C9-D4AD-71E0DBA6E7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 rot="192453">
            <a:off x="9014379" y="523763"/>
            <a:ext cx="1971675" cy="295012"/>
          </a:xfrm>
          <a:prstGeom prst="rect">
            <a:avLst/>
          </a:prstGeom>
        </p:spPr>
        <p:txBody>
          <a:bodyPr/>
          <a:lstStyle>
            <a:lvl1pPr marL="0" indent="0" algn="r" rtl="1">
              <a:buNone/>
              <a:defRPr sz="1400">
                <a:latin typeface="+mn-lt"/>
                <a:cs typeface="B Nazanin" panose="00000400000000000000" pitchFamily="2" charset="-78"/>
              </a:defRPr>
            </a:lvl1pPr>
          </a:lstStyle>
          <a:p>
            <a:pPr lvl="0"/>
            <a:r>
              <a:rPr lang="fa-IR" dirty="0"/>
              <a:t>عنوان دلخواه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A5EB8D-A3A8-6D20-E1C0-388A54D2DAF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>
            <a:off x="1198188" y="760516"/>
            <a:ext cx="4466469" cy="205367"/>
          </a:xfrm>
          <a:prstGeom prst="rect">
            <a:avLst/>
          </a:prstGeom>
        </p:spPr>
      </p:pic>
      <p:sp>
        <p:nvSpPr>
          <p:cNvPr id="7" name="Text Placeholder 21">
            <a:extLst>
              <a:ext uri="{FF2B5EF4-FFF2-40B4-BE49-F238E27FC236}">
                <a16:creationId xmlns:a16="http://schemas.microsoft.com/office/drawing/2014/main" id="{46582D7A-4B3B-B8D9-0ABF-C7A3C2972D8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21418922">
            <a:off x="6452516" y="485346"/>
            <a:ext cx="931730" cy="299580"/>
          </a:xfrm>
          <a:prstGeom prst="rect">
            <a:avLst/>
          </a:prstGeom>
        </p:spPr>
        <p:txBody>
          <a:bodyPr/>
          <a:lstStyle>
            <a:lvl1pPr marL="0" indent="0" algn="l" rtl="1">
              <a:buNone/>
              <a:defRPr sz="1400">
                <a:latin typeface="+mn-lt"/>
                <a:cs typeface="B Nazanin" panose="00000400000000000000" pitchFamily="2" charset="-78"/>
              </a:defRPr>
            </a:lvl1pPr>
          </a:lstStyle>
          <a:p>
            <a:pPr lvl="0"/>
            <a:r>
              <a:rPr lang="fa-IR" dirty="0"/>
              <a:t>شماره صفحه</a:t>
            </a:r>
            <a:endParaRPr lang="en-US" dirty="0"/>
          </a:p>
        </p:txBody>
      </p:sp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8AD33CBC-69B2-AACE-B81C-8B60148E597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 rot="21443850">
            <a:off x="1130131" y="539736"/>
            <a:ext cx="1971675" cy="304257"/>
          </a:xfrm>
          <a:prstGeom prst="rect">
            <a:avLst/>
          </a:prstGeom>
        </p:spPr>
        <p:txBody>
          <a:bodyPr/>
          <a:lstStyle>
            <a:lvl1pPr marL="0" indent="0" algn="l" rtl="1">
              <a:buNone/>
              <a:defRPr sz="1400">
                <a:latin typeface="+mn-lt"/>
                <a:cs typeface="B Nazanin" panose="00000400000000000000" pitchFamily="2" charset="-78"/>
              </a:defRPr>
            </a:lvl1pPr>
          </a:lstStyle>
          <a:p>
            <a:pPr lvl="0"/>
            <a:r>
              <a:rPr lang="fa-IR" dirty="0"/>
              <a:t>عنوان دلخواه</a:t>
            </a:r>
            <a:endParaRPr lang="en-US" dirty="0"/>
          </a:p>
        </p:txBody>
      </p:sp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7EA2D95B-3C02-66B2-FF25-E03FB42702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76449">
            <a:off x="4674408" y="495261"/>
            <a:ext cx="931730" cy="299580"/>
          </a:xfrm>
          <a:prstGeom prst="rect">
            <a:avLst/>
          </a:prstGeom>
        </p:spPr>
        <p:txBody>
          <a:bodyPr/>
          <a:lstStyle>
            <a:lvl1pPr marL="0" indent="0" algn="r" rtl="1">
              <a:buNone/>
              <a:defRPr sz="1400">
                <a:latin typeface="+mn-lt"/>
                <a:cs typeface="B Nazanin" panose="00000400000000000000" pitchFamily="2" charset="-78"/>
              </a:defRPr>
            </a:lvl1pPr>
          </a:lstStyle>
          <a:p>
            <a:pPr lvl="0"/>
            <a:r>
              <a:rPr lang="fa-IR" dirty="0"/>
              <a:t>شماره صفحه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4800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9C6596-ECE1-AB80-4A08-0F8729C62F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5177" y="87086"/>
            <a:ext cx="11661647" cy="6683829"/>
          </a:xfrm>
          <a:prstGeom prst="rect">
            <a:avLst/>
          </a:prstGeom>
        </p:spPr>
      </p:pic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0CAEEBC4-CA88-B7F7-1053-E5590F64A9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24717" y="2564491"/>
            <a:ext cx="4353771" cy="2448998"/>
          </a:xfrm>
          <a:prstGeom prst="rect">
            <a:avLst/>
          </a:prstGeom>
          <a:pattFill prst="pct20">
            <a:fgClr>
              <a:schemeClr val="bg2">
                <a:lumMod val="50000"/>
              </a:schemeClr>
            </a:fgClr>
            <a:bgClr>
              <a:schemeClr val="bg1"/>
            </a:bgClr>
          </a:pattFill>
          <a:ln w="57150">
            <a:solidFill>
              <a:schemeClr val="bg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02A0569C-1AD5-F838-2FBB-BB948B967D9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54536" y="2564491"/>
            <a:ext cx="4353771" cy="2448998"/>
          </a:xfrm>
          <a:prstGeom prst="rect">
            <a:avLst/>
          </a:prstGeom>
          <a:pattFill prst="pct20">
            <a:fgClr>
              <a:schemeClr val="bg2">
                <a:lumMod val="50000"/>
              </a:schemeClr>
            </a:fgClr>
            <a:bgClr>
              <a:schemeClr val="bg1"/>
            </a:bgClr>
          </a:pattFill>
          <a:ln w="57150">
            <a:solidFill>
              <a:schemeClr val="bg1"/>
            </a:solidFill>
          </a:ln>
        </p:spPr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59BE63-56C1-9E9B-5979-741D608D3C2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474892" y="760516"/>
            <a:ext cx="4466469" cy="205367"/>
          </a:xfrm>
          <a:prstGeom prst="rect">
            <a:avLst/>
          </a:prstGeom>
        </p:spPr>
      </p:pic>
      <p:sp>
        <p:nvSpPr>
          <p:cNvPr id="5" name="Text Placeholder 21">
            <a:extLst>
              <a:ext uri="{FF2B5EF4-FFF2-40B4-BE49-F238E27FC236}">
                <a16:creationId xmlns:a16="http://schemas.microsoft.com/office/drawing/2014/main" id="{8D70DC43-BD03-F795-4B0D-706D2A2228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 rot="192453">
            <a:off x="9014379" y="523763"/>
            <a:ext cx="1971675" cy="295012"/>
          </a:xfrm>
          <a:prstGeom prst="rect">
            <a:avLst/>
          </a:prstGeom>
        </p:spPr>
        <p:txBody>
          <a:bodyPr/>
          <a:lstStyle>
            <a:lvl1pPr marL="0" indent="0" algn="r" rtl="1">
              <a:buNone/>
              <a:defRPr sz="1400">
                <a:latin typeface="+mn-lt"/>
                <a:cs typeface="B Nazanin" panose="00000400000000000000" pitchFamily="2" charset="-78"/>
              </a:defRPr>
            </a:lvl1pPr>
          </a:lstStyle>
          <a:p>
            <a:pPr lvl="0"/>
            <a:r>
              <a:rPr lang="fa-IR" dirty="0"/>
              <a:t>عنوان دلخواه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58F8CC-0DEE-66E5-0574-029421773FE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>
            <a:off x="1198188" y="760516"/>
            <a:ext cx="4466469" cy="205367"/>
          </a:xfrm>
          <a:prstGeom prst="rect">
            <a:avLst/>
          </a:prstGeom>
        </p:spPr>
      </p:pic>
      <p:sp>
        <p:nvSpPr>
          <p:cNvPr id="7" name="Text Placeholder 21">
            <a:extLst>
              <a:ext uri="{FF2B5EF4-FFF2-40B4-BE49-F238E27FC236}">
                <a16:creationId xmlns:a16="http://schemas.microsoft.com/office/drawing/2014/main" id="{B90F536C-88A4-1B04-7423-D12D3A9775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21418922">
            <a:off x="6452516" y="485346"/>
            <a:ext cx="931730" cy="299580"/>
          </a:xfrm>
          <a:prstGeom prst="rect">
            <a:avLst/>
          </a:prstGeom>
        </p:spPr>
        <p:txBody>
          <a:bodyPr/>
          <a:lstStyle>
            <a:lvl1pPr marL="0" indent="0" algn="l" rtl="1">
              <a:buNone/>
              <a:defRPr sz="1400">
                <a:latin typeface="+mn-lt"/>
                <a:cs typeface="B Nazanin" panose="00000400000000000000" pitchFamily="2" charset="-78"/>
              </a:defRPr>
            </a:lvl1pPr>
          </a:lstStyle>
          <a:p>
            <a:pPr lvl="0"/>
            <a:r>
              <a:rPr lang="fa-IR" dirty="0"/>
              <a:t>شماره صفحه</a:t>
            </a:r>
            <a:endParaRPr lang="en-US" dirty="0"/>
          </a:p>
        </p:txBody>
      </p:sp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AADB1AF0-DA26-D9B7-9906-DC0D43CB89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 rot="21443850">
            <a:off x="1130131" y="539736"/>
            <a:ext cx="1971675" cy="304257"/>
          </a:xfrm>
          <a:prstGeom prst="rect">
            <a:avLst/>
          </a:prstGeom>
        </p:spPr>
        <p:txBody>
          <a:bodyPr/>
          <a:lstStyle>
            <a:lvl1pPr marL="0" indent="0" algn="l" rtl="1">
              <a:buNone/>
              <a:defRPr sz="1400">
                <a:latin typeface="+mn-lt"/>
                <a:cs typeface="B Nazanin" panose="00000400000000000000" pitchFamily="2" charset="-78"/>
              </a:defRPr>
            </a:lvl1pPr>
          </a:lstStyle>
          <a:p>
            <a:pPr lvl="0"/>
            <a:r>
              <a:rPr lang="fa-IR" dirty="0"/>
              <a:t>عنوان دلخواه</a:t>
            </a:r>
            <a:endParaRPr lang="en-US" dirty="0"/>
          </a:p>
        </p:txBody>
      </p:sp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2FFBF603-7174-735D-70C9-E37918D110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76449">
            <a:off x="4674408" y="495261"/>
            <a:ext cx="931730" cy="299580"/>
          </a:xfrm>
          <a:prstGeom prst="rect">
            <a:avLst/>
          </a:prstGeom>
        </p:spPr>
        <p:txBody>
          <a:bodyPr/>
          <a:lstStyle>
            <a:lvl1pPr marL="0" indent="0" algn="r" rtl="1">
              <a:buNone/>
              <a:defRPr sz="1400">
                <a:latin typeface="+mn-lt"/>
                <a:cs typeface="B Nazanin" panose="00000400000000000000" pitchFamily="2" charset="-78"/>
              </a:defRPr>
            </a:lvl1pPr>
          </a:lstStyle>
          <a:p>
            <a:pPr lvl="0"/>
            <a:r>
              <a:rPr lang="fa-IR" dirty="0"/>
              <a:t>شماره صفحه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578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C4D1F3-5674-4ACD-7793-CC25619CC2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5177" y="87086"/>
            <a:ext cx="11661647" cy="6683829"/>
          </a:xfrm>
          <a:prstGeom prst="rect">
            <a:avLst/>
          </a:prstGeom>
        </p:spPr>
      </p:pic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BA6A6A07-E0FC-F81A-2CC9-870F052326C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173168" y="1300450"/>
            <a:ext cx="1446025" cy="3540353"/>
          </a:xfrm>
          <a:prstGeom prst="rect">
            <a:avLst/>
          </a:prstGeom>
          <a:pattFill prst="pct20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CAEACCC5-6A9C-EB8E-B0B7-588A2D91D83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640564" y="1296643"/>
            <a:ext cx="1446025" cy="3540353"/>
          </a:xfrm>
          <a:prstGeom prst="rect">
            <a:avLst/>
          </a:prstGeom>
          <a:pattFill prst="pct20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4C8568E9-3B35-E73C-E1F2-F86866228D6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111884" y="1296643"/>
            <a:ext cx="1446025" cy="3540353"/>
          </a:xfrm>
          <a:prstGeom prst="rect">
            <a:avLst/>
          </a:prstGeom>
          <a:pattFill prst="pct20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CA0E17-CA71-A878-6EF2-BE3F257AA0D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474892" y="760516"/>
            <a:ext cx="4466469" cy="205367"/>
          </a:xfrm>
          <a:prstGeom prst="rect">
            <a:avLst/>
          </a:prstGeom>
        </p:spPr>
      </p:pic>
      <p:sp>
        <p:nvSpPr>
          <p:cNvPr id="5" name="Text Placeholder 21">
            <a:extLst>
              <a:ext uri="{FF2B5EF4-FFF2-40B4-BE49-F238E27FC236}">
                <a16:creationId xmlns:a16="http://schemas.microsoft.com/office/drawing/2014/main" id="{3F7A7603-430B-6268-3EF9-B899470CFE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 rot="192453">
            <a:off x="9014379" y="523763"/>
            <a:ext cx="1971675" cy="295012"/>
          </a:xfrm>
          <a:prstGeom prst="rect">
            <a:avLst/>
          </a:prstGeom>
        </p:spPr>
        <p:txBody>
          <a:bodyPr/>
          <a:lstStyle>
            <a:lvl1pPr marL="0" indent="0" algn="r" rtl="1">
              <a:buNone/>
              <a:defRPr sz="1400">
                <a:latin typeface="+mn-lt"/>
                <a:cs typeface="B Nazanin" panose="00000400000000000000" pitchFamily="2" charset="-78"/>
              </a:defRPr>
            </a:lvl1pPr>
          </a:lstStyle>
          <a:p>
            <a:pPr lvl="0"/>
            <a:r>
              <a:rPr lang="fa-IR" dirty="0"/>
              <a:t>عنوان دلخواه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144CDF-4413-EE34-A270-13C5323EF87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>
            <a:off x="1198188" y="760516"/>
            <a:ext cx="4466469" cy="205367"/>
          </a:xfrm>
          <a:prstGeom prst="rect">
            <a:avLst/>
          </a:prstGeom>
        </p:spPr>
      </p:pic>
      <p:sp>
        <p:nvSpPr>
          <p:cNvPr id="7" name="Text Placeholder 21">
            <a:extLst>
              <a:ext uri="{FF2B5EF4-FFF2-40B4-BE49-F238E27FC236}">
                <a16:creationId xmlns:a16="http://schemas.microsoft.com/office/drawing/2014/main" id="{8685B93A-3655-ACAF-8794-839EEEE025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21418922">
            <a:off x="6452516" y="485346"/>
            <a:ext cx="931730" cy="299580"/>
          </a:xfrm>
          <a:prstGeom prst="rect">
            <a:avLst/>
          </a:prstGeom>
        </p:spPr>
        <p:txBody>
          <a:bodyPr/>
          <a:lstStyle>
            <a:lvl1pPr marL="0" indent="0" algn="l" rtl="1">
              <a:buNone/>
              <a:defRPr sz="1400">
                <a:latin typeface="+mn-lt"/>
                <a:cs typeface="B Nazanin" panose="00000400000000000000" pitchFamily="2" charset="-78"/>
              </a:defRPr>
            </a:lvl1pPr>
          </a:lstStyle>
          <a:p>
            <a:pPr lvl="0"/>
            <a:r>
              <a:rPr lang="fa-IR" dirty="0"/>
              <a:t>شماره صفحه</a:t>
            </a:r>
            <a:endParaRPr lang="en-US" dirty="0"/>
          </a:p>
        </p:txBody>
      </p:sp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DA2E83C4-BFEF-DB22-B40C-F60CA2DBA2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 rot="21443850">
            <a:off x="1130131" y="539736"/>
            <a:ext cx="1971675" cy="304257"/>
          </a:xfrm>
          <a:prstGeom prst="rect">
            <a:avLst/>
          </a:prstGeom>
        </p:spPr>
        <p:txBody>
          <a:bodyPr/>
          <a:lstStyle>
            <a:lvl1pPr marL="0" indent="0" algn="l" rtl="1">
              <a:buNone/>
              <a:defRPr sz="1400">
                <a:latin typeface="+mn-lt"/>
                <a:cs typeface="B Nazanin" panose="00000400000000000000" pitchFamily="2" charset="-78"/>
              </a:defRPr>
            </a:lvl1pPr>
          </a:lstStyle>
          <a:p>
            <a:pPr lvl="0"/>
            <a:r>
              <a:rPr lang="fa-IR" dirty="0"/>
              <a:t>عنوان دلخواه</a:t>
            </a:r>
            <a:endParaRPr lang="en-US" dirty="0"/>
          </a:p>
        </p:txBody>
      </p:sp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C2A7A70F-6861-2511-BD0F-74431381D64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76449">
            <a:off x="4674408" y="495261"/>
            <a:ext cx="931730" cy="299580"/>
          </a:xfrm>
          <a:prstGeom prst="rect">
            <a:avLst/>
          </a:prstGeom>
        </p:spPr>
        <p:txBody>
          <a:bodyPr/>
          <a:lstStyle>
            <a:lvl1pPr marL="0" indent="0" algn="r" rtl="1">
              <a:buNone/>
              <a:defRPr sz="1400">
                <a:latin typeface="+mn-lt"/>
                <a:cs typeface="B Nazanin" panose="00000400000000000000" pitchFamily="2" charset="-78"/>
              </a:defRPr>
            </a:lvl1pPr>
          </a:lstStyle>
          <a:p>
            <a:pPr lvl="0"/>
            <a:r>
              <a:rPr lang="fa-IR" dirty="0"/>
              <a:t>شماره صفحه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3223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479934-91D6-C61F-2DD5-20FD2B60FE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5177" y="87086"/>
            <a:ext cx="11661647" cy="6683829"/>
          </a:xfrm>
          <a:prstGeom prst="rect">
            <a:avLst/>
          </a:prstGeom>
        </p:spPr>
      </p:pic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9A3DCFC5-62B3-B249-5630-0A9E4F05EC3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32158" y="3722912"/>
            <a:ext cx="4460619" cy="2128113"/>
          </a:xfrm>
          <a:prstGeom prst="rect">
            <a:avLst/>
          </a:prstGeom>
          <a:pattFill prst="pct20">
            <a:fgClr>
              <a:schemeClr val="bg2">
                <a:lumMod val="50000"/>
              </a:schemeClr>
            </a:fgClr>
            <a:bgClr>
              <a:schemeClr val="bg1"/>
            </a:bgClr>
          </a:pattFill>
          <a:ln w="57150">
            <a:solidFill>
              <a:schemeClr val="bg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FD97C333-5702-6025-C3FE-C02E527E834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52591" y="1300887"/>
            <a:ext cx="4460619" cy="2128113"/>
          </a:xfrm>
          <a:prstGeom prst="rect">
            <a:avLst/>
          </a:prstGeom>
          <a:pattFill prst="pct20">
            <a:fgClr>
              <a:schemeClr val="bg2">
                <a:lumMod val="50000"/>
              </a:schemeClr>
            </a:fgClr>
            <a:bgClr>
              <a:schemeClr val="bg1"/>
            </a:bgClr>
          </a:pattFill>
          <a:ln w="57150">
            <a:solidFill>
              <a:schemeClr val="bg1"/>
            </a:solidFill>
          </a:ln>
        </p:spPr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5CED3D-AC07-2AB6-3227-900E0B17B6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474892" y="760516"/>
            <a:ext cx="4466469" cy="205367"/>
          </a:xfrm>
          <a:prstGeom prst="rect">
            <a:avLst/>
          </a:prstGeom>
        </p:spPr>
      </p:pic>
      <p:sp>
        <p:nvSpPr>
          <p:cNvPr id="5" name="Text Placeholder 21">
            <a:extLst>
              <a:ext uri="{FF2B5EF4-FFF2-40B4-BE49-F238E27FC236}">
                <a16:creationId xmlns:a16="http://schemas.microsoft.com/office/drawing/2014/main" id="{0755FB1F-BED8-85F2-5ED9-D9935E12C1F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 rot="192453">
            <a:off x="9014379" y="523763"/>
            <a:ext cx="1971675" cy="295012"/>
          </a:xfrm>
          <a:prstGeom prst="rect">
            <a:avLst/>
          </a:prstGeom>
        </p:spPr>
        <p:txBody>
          <a:bodyPr/>
          <a:lstStyle>
            <a:lvl1pPr marL="0" indent="0" algn="r" rtl="1">
              <a:buNone/>
              <a:defRPr sz="1400">
                <a:latin typeface="+mn-lt"/>
                <a:cs typeface="B Nazanin" panose="00000400000000000000" pitchFamily="2" charset="-78"/>
              </a:defRPr>
            </a:lvl1pPr>
          </a:lstStyle>
          <a:p>
            <a:pPr lvl="0"/>
            <a:r>
              <a:rPr lang="fa-IR" dirty="0"/>
              <a:t>عنوان دلخواه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1F4412-31A1-4156-72C0-242598DF032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>
            <a:off x="1198188" y="760516"/>
            <a:ext cx="4466469" cy="205367"/>
          </a:xfrm>
          <a:prstGeom prst="rect">
            <a:avLst/>
          </a:prstGeom>
        </p:spPr>
      </p:pic>
      <p:sp>
        <p:nvSpPr>
          <p:cNvPr id="7" name="Text Placeholder 21">
            <a:extLst>
              <a:ext uri="{FF2B5EF4-FFF2-40B4-BE49-F238E27FC236}">
                <a16:creationId xmlns:a16="http://schemas.microsoft.com/office/drawing/2014/main" id="{FBBF4710-A2E0-E4FD-7F4A-11B5788D4D5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21418922">
            <a:off x="6452516" y="485346"/>
            <a:ext cx="931730" cy="299580"/>
          </a:xfrm>
          <a:prstGeom prst="rect">
            <a:avLst/>
          </a:prstGeom>
        </p:spPr>
        <p:txBody>
          <a:bodyPr/>
          <a:lstStyle>
            <a:lvl1pPr marL="0" indent="0" algn="l" rtl="1">
              <a:buNone/>
              <a:defRPr sz="1400">
                <a:latin typeface="+mn-lt"/>
                <a:cs typeface="B Nazanin" panose="00000400000000000000" pitchFamily="2" charset="-78"/>
              </a:defRPr>
            </a:lvl1pPr>
          </a:lstStyle>
          <a:p>
            <a:pPr lvl="0"/>
            <a:r>
              <a:rPr lang="fa-IR" dirty="0"/>
              <a:t>شماره صفحه</a:t>
            </a:r>
            <a:endParaRPr lang="en-US" dirty="0"/>
          </a:p>
        </p:txBody>
      </p:sp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E8E6F952-F48E-F844-D49D-B580405F280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 rot="21443850">
            <a:off x="1130131" y="539736"/>
            <a:ext cx="1971675" cy="304257"/>
          </a:xfrm>
          <a:prstGeom prst="rect">
            <a:avLst/>
          </a:prstGeom>
        </p:spPr>
        <p:txBody>
          <a:bodyPr/>
          <a:lstStyle>
            <a:lvl1pPr marL="0" indent="0" algn="l" rtl="1">
              <a:buNone/>
              <a:defRPr sz="1400">
                <a:latin typeface="+mn-lt"/>
                <a:cs typeface="B Nazanin" panose="00000400000000000000" pitchFamily="2" charset="-78"/>
              </a:defRPr>
            </a:lvl1pPr>
          </a:lstStyle>
          <a:p>
            <a:pPr lvl="0"/>
            <a:r>
              <a:rPr lang="fa-IR" dirty="0"/>
              <a:t>عنوان دلخواه</a:t>
            </a:r>
            <a:endParaRPr lang="en-US" dirty="0"/>
          </a:p>
        </p:txBody>
      </p:sp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9A7E95DD-F834-F4AD-F6AB-4D848F59C10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76449">
            <a:off x="4674408" y="495261"/>
            <a:ext cx="931730" cy="299580"/>
          </a:xfrm>
          <a:prstGeom prst="rect">
            <a:avLst/>
          </a:prstGeom>
        </p:spPr>
        <p:txBody>
          <a:bodyPr/>
          <a:lstStyle>
            <a:lvl1pPr marL="0" indent="0" algn="r" rtl="1">
              <a:buNone/>
              <a:defRPr sz="1400">
                <a:latin typeface="+mn-lt"/>
                <a:cs typeface="B Nazanin" panose="00000400000000000000" pitchFamily="2" charset="-78"/>
              </a:defRPr>
            </a:lvl1pPr>
          </a:lstStyle>
          <a:p>
            <a:pPr lvl="0"/>
            <a:r>
              <a:rPr lang="fa-IR" dirty="0"/>
              <a:t>شماره صفحه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9988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7641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69" r:id="rId3"/>
    <p:sldLayoutId id="2147483657" r:id="rId4"/>
    <p:sldLayoutId id="2147483670" r:id="rId5"/>
    <p:sldLayoutId id="2147483661" r:id="rId6"/>
    <p:sldLayoutId id="2147483662" r:id="rId7"/>
    <p:sldLayoutId id="2147483663" r:id="rId8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A0512F2-FD5C-449C-939A-7B11F01555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" y="571500"/>
            <a:ext cx="10610848" cy="53054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4679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36370A7-6832-F7B8-B8D8-478F5BB4C6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192453">
            <a:off x="7905663" y="444210"/>
            <a:ext cx="2911365" cy="355303"/>
          </a:xfrm>
        </p:spPr>
        <p:txBody>
          <a:bodyPr/>
          <a:lstStyle/>
          <a:p>
            <a:r>
              <a:rPr lang="fa-IR" dirty="0"/>
              <a:t>کاربردهای هوش مصنوعی در مدارس ایران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C66B36-149E-5663-3FBF-E3829F5F378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 rot="21418922">
            <a:off x="6452516" y="485346"/>
            <a:ext cx="931730" cy="299580"/>
          </a:xfrm>
        </p:spPr>
        <p:txBody>
          <a:bodyPr/>
          <a:lstStyle/>
          <a:p>
            <a:r>
              <a:rPr lang="fa-IR" dirty="0"/>
              <a:t>15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039996-A61B-0933-26B8-F6F8092DA5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 rot="176449">
            <a:off x="4674408" y="495261"/>
            <a:ext cx="931730" cy="299580"/>
          </a:xfrm>
        </p:spPr>
        <p:txBody>
          <a:bodyPr/>
          <a:lstStyle/>
          <a:p>
            <a:r>
              <a:rPr lang="fa-IR" dirty="0"/>
              <a:t>16</a:t>
            </a:r>
            <a:endParaRPr lang="en-US" dirty="0"/>
          </a:p>
        </p:txBody>
      </p:sp>
      <p:sp>
        <p:nvSpPr>
          <p:cNvPr id="8" name="Text Placeholder 22">
            <a:extLst>
              <a:ext uri="{FF2B5EF4-FFF2-40B4-BE49-F238E27FC236}">
                <a16:creationId xmlns:a16="http://schemas.microsoft.com/office/drawing/2014/main" id="{3EE1DDE4-3B33-6D6A-0DD8-29D34105797D}"/>
              </a:ext>
            </a:extLst>
          </p:cNvPr>
          <p:cNvSpPr txBox="1">
            <a:spLocks/>
          </p:cNvSpPr>
          <p:nvPr/>
        </p:nvSpPr>
        <p:spPr>
          <a:xfrm flipH="1">
            <a:off x="7099758" y="1105451"/>
            <a:ext cx="3525416" cy="3908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fa-IR" sz="2400" dirty="0">
                <a:solidFill>
                  <a:schemeClr val="accent2">
                    <a:lumMod val="50000"/>
                  </a:schemeClr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شبیه سازی های آموزشی 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5CA5998-4158-D69D-FDC4-D1AEBE58EA9F}"/>
              </a:ext>
            </a:extLst>
          </p:cNvPr>
          <p:cNvSpPr txBox="1">
            <a:spLocks/>
          </p:cNvSpPr>
          <p:nvPr/>
        </p:nvSpPr>
        <p:spPr>
          <a:xfrm flipH="1">
            <a:off x="6252649" y="1675986"/>
            <a:ext cx="5219634" cy="16188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fa-IR" sz="1800" dirty="0">
                <a:latin typeface="Shabnam" panose="020B0603030804020204" pitchFamily="34" charset="-78"/>
                <a:cs typeface="Shabnam" panose="020B0603030804020204" pitchFamily="34" charset="-78"/>
              </a:rPr>
              <a:t>هوش مصنوعی می‌تواند محیط‌های شبیه‌سازی را برای آموزش مباحث مختلف مانند فیزیک، شیمی و حتی مهارت‌های فنی فراهم کند. </a:t>
            </a:r>
          </a:p>
          <a:p>
            <a:pPr algn="just" rtl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fa-IR" sz="1800" dirty="0">
                <a:latin typeface="Shabnam" panose="020B0603030804020204" pitchFamily="34" charset="-78"/>
                <a:cs typeface="Shabnam" panose="020B0603030804020204" pitchFamily="34" charset="-78"/>
              </a:rPr>
              <a:t>این شبیه‌سازی‌ها به دانش‌آموزان امکان می‌دهد تا به‌صورت عملی و تعاملی موضوعات را یاد بگیرند.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760C9483-63C3-6E60-DEA6-B5627ED56324}"/>
              </a:ext>
            </a:extLst>
          </p:cNvPr>
          <p:cNvSpPr txBox="1">
            <a:spLocks/>
          </p:cNvSpPr>
          <p:nvPr/>
        </p:nvSpPr>
        <p:spPr>
          <a:xfrm flipH="1">
            <a:off x="881867" y="2450066"/>
            <a:ext cx="4971760" cy="16188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fa-IR" sz="1800" dirty="0">
                <a:latin typeface="Shabnam" panose="020B0603030804020204" pitchFamily="34" charset="-78"/>
                <a:cs typeface="Shabnam" panose="020B0603030804020204" pitchFamily="34" charset="-78"/>
              </a:rPr>
              <a:t>پلتفرم‌هایی مانند</a:t>
            </a:r>
            <a:r>
              <a:rPr lang="fa-IR" sz="1200" dirty="0">
                <a:latin typeface="Shabnam" panose="020B0603030804020204" pitchFamily="34" charset="-78"/>
                <a:cs typeface="Shabnam" panose="020B0603030804020204" pitchFamily="34" charset="-78"/>
              </a:rPr>
              <a:t> </a:t>
            </a:r>
          </a:p>
          <a:p>
            <a:pPr algn="just" rtl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fa-IR" sz="1800" dirty="0">
                <a:latin typeface="Shabnam" panose="020B0603030804020204" pitchFamily="34" charset="-78"/>
                <a:cs typeface="Shabnam" panose="020B0603030804020204" pitchFamily="34" charset="-78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Labster</a:t>
            </a:r>
            <a:r>
              <a:rPr lang="fa-IR" sz="1800" dirty="0">
                <a:latin typeface="Shabnam" panose="020B0603030804020204" pitchFamily="34" charset="-78"/>
                <a:cs typeface="Shabnam" panose="020B0603030804020204" pitchFamily="34" charset="-78"/>
              </a:rPr>
              <a:t> </a:t>
            </a:r>
            <a:r>
              <a:rPr lang="en-US" sz="1800" dirty="0">
                <a:latin typeface="Shabnam" panose="020B0603030804020204" pitchFamily="34" charset="-78"/>
                <a:cs typeface="Shabnam" panose="020B0603030804020204" pitchFamily="34" charset="-78"/>
              </a:rPr>
              <a:t> </a:t>
            </a:r>
            <a:r>
              <a:rPr lang="fa-IR" sz="1800" dirty="0">
                <a:latin typeface="Shabnam" panose="020B0603030804020204" pitchFamily="34" charset="-78"/>
                <a:cs typeface="Shabnam" panose="020B0603030804020204" pitchFamily="34" charset="-78"/>
              </a:rPr>
              <a:t>و </a:t>
            </a:r>
            <a:r>
              <a:rPr lang="en-US" sz="1800" dirty="0" err="1">
                <a:solidFill>
                  <a:srgbClr val="7030A0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PhET</a:t>
            </a:r>
            <a:r>
              <a:rPr lang="en-US" sz="1800" dirty="0">
                <a:solidFill>
                  <a:srgbClr val="7030A0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 Interactive Simulations </a:t>
            </a:r>
            <a:endParaRPr lang="fa-IR" sz="1800" dirty="0">
              <a:solidFill>
                <a:srgbClr val="7030A0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  <a:p>
            <a:pPr algn="just" rtl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fa-IR" sz="1800" dirty="0">
                <a:latin typeface="Shabnam" panose="020B0603030804020204" pitchFamily="34" charset="-78"/>
                <a:cs typeface="Shabnam" panose="020B0603030804020204" pitchFamily="34" charset="-78"/>
              </a:rPr>
              <a:t>از شبیه‌سازی‌های هوش مصنوعی برای آموزش دروس علمی مانند فیزیک، شیمی و زیست‌شناسی استفاده می‌کنند. این ابزارها به دانش‌آموزان امکان تعامل با سناریوهای آموزشی واقعی را می‌دهند.</a:t>
            </a:r>
          </a:p>
          <a:p>
            <a:pPr algn="just" rtl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fa-IR" sz="1800" dirty="0">
                <a:latin typeface="Shabnam" panose="020B0603030804020204" pitchFamily="34" charset="-78"/>
                <a:cs typeface="Shabnam" panose="020B0603030804020204" pitchFamily="34" charset="-78"/>
              </a:rPr>
              <a:t>وب‌سایت‌های مرتبط: </a:t>
            </a:r>
          </a:p>
          <a:p>
            <a:pPr algn="just" rtl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b="1" dirty="0" err="1">
                <a:solidFill>
                  <a:srgbClr val="0070C0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Labster</a:t>
            </a:r>
            <a:r>
              <a:rPr lang="en-US" sz="2400" b="1" dirty="0">
                <a:solidFill>
                  <a:srgbClr val="0070C0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، </a:t>
            </a:r>
            <a:r>
              <a:rPr lang="en-US" sz="2400" b="1" dirty="0" err="1">
                <a:solidFill>
                  <a:srgbClr val="0070C0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PhET</a:t>
            </a:r>
            <a:endParaRPr lang="fa-IR" sz="2400" b="1" dirty="0">
              <a:solidFill>
                <a:srgbClr val="0070C0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60DBE31F-735F-458D-AD5E-FBFE0018697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8" b="7358"/>
          <a:stretch>
            <a:fillRect/>
          </a:stretch>
        </p:blipFill>
        <p:spPr>
          <a:xfrm>
            <a:off x="6632156" y="4157328"/>
            <a:ext cx="4460619" cy="2128113"/>
          </a:xfr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5DA74D8-509E-411B-8B52-58113AD32A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80" y="1039261"/>
            <a:ext cx="4608133" cy="1410805"/>
          </a:xfrm>
          <a:prstGeom prst="rect">
            <a:avLst/>
          </a:prstGeom>
        </p:spPr>
      </p:pic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709E1F2-91A3-426A-9803-5B05EA8C9C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a-IR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121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91431F4-1726-E84F-640E-B1D95B36AE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192453">
            <a:off x="7943753" y="449008"/>
            <a:ext cx="2892191" cy="351040"/>
          </a:xfrm>
        </p:spPr>
        <p:txBody>
          <a:bodyPr/>
          <a:lstStyle/>
          <a:p>
            <a:r>
              <a:rPr lang="fa-IR" dirty="0"/>
              <a:t>کاربردهای هوش مصنوعی در مدارس ایران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8D49509-958D-C007-9346-6A8B16EE81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a-IR" dirty="0"/>
              <a:t>17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6A1C628-2C28-6009-CB08-6D85EE76DC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a-IR" dirty="0"/>
              <a:t>18</a:t>
            </a:r>
            <a:endParaRPr lang="en-US" dirty="0"/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D4BED935-AAF6-24E0-C16E-CA309818614C}"/>
              </a:ext>
            </a:extLst>
          </p:cNvPr>
          <p:cNvSpPr txBox="1">
            <a:spLocks/>
          </p:cNvSpPr>
          <p:nvPr/>
        </p:nvSpPr>
        <p:spPr>
          <a:xfrm flipH="1">
            <a:off x="1124240" y="2048725"/>
            <a:ext cx="4443182" cy="12775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lnSpc>
                <a:spcPct val="150000"/>
              </a:lnSpc>
              <a:buNone/>
            </a:pPr>
            <a:r>
              <a:rPr lang="fa-IR" sz="2000" b="1" dirty="0">
                <a:solidFill>
                  <a:srgbClr val="383838"/>
                </a:solidFill>
                <a:cs typeface="B Nazanin" panose="00000400000000000000" pitchFamily="2" charset="-78"/>
              </a:rPr>
              <a:t>سیستم‌های مدیریت مدارس مانند </a:t>
            </a:r>
            <a:r>
              <a:rPr lang="en-US" sz="2000" b="1" dirty="0">
                <a:solidFill>
                  <a:srgbClr val="7030A0"/>
                </a:solidFill>
                <a:cs typeface="B Nazanin" panose="00000400000000000000" pitchFamily="2" charset="-78"/>
              </a:rPr>
              <a:t>PowerSchool</a:t>
            </a:r>
            <a:r>
              <a:rPr lang="fa-IR" sz="2000" b="1" dirty="0">
                <a:solidFill>
                  <a:srgbClr val="383838"/>
                </a:solidFill>
                <a:cs typeface="B Nazanin" panose="00000400000000000000" pitchFamily="2" charset="-78"/>
              </a:rPr>
              <a:t> </a:t>
            </a:r>
            <a:r>
              <a:rPr lang="en-US" sz="2000" b="1" dirty="0">
                <a:solidFill>
                  <a:srgbClr val="383838"/>
                </a:solidFill>
                <a:cs typeface="B Nazanin" panose="00000400000000000000" pitchFamily="2" charset="-78"/>
              </a:rPr>
              <a:t> </a:t>
            </a:r>
            <a:r>
              <a:rPr lang="fa-IR" sz="2000" b="1" dirty="0">
                <a:solidFill>
                  <a:srgbClr val="383838"/>
                </a:solidFill>
                <a:cs typeface="B Nazanin" panose="00000400000000000000" pitchFamily="2" charset="-78"/>
              </a:rPr>
              <a:t>و </a:t>
            </a:r>
            <a:r>
              <a:rPr lang="en-US" sz="2000" b="1" dirty="0">
                <a:solidFill>
                  <a:srgbClr val="7030A0"/>
                </a:solidFill>
                <a:cs typeface="B Nazanin" panose="00000400000000000000" pitchFamily="2" charset="-78"/>
              </a:rPr>
              <a:t>Schoology</a:t>
            </a:r>
            <a:r>
              <a:rPr lang="en-US" sz="2000" b="1" dirty="0">
                <a:solidFill>
                  <a:srgbClr val="383838"/>
                </a:solidFill>
                <a:cs typeface="B Nazanin" panose="00000400000000000000" pitchFamily="2" charset="-78"/>
              </a:rPr>
              <a:t> </a:t>
            </a:r>
            <a:r>
              <a:rPr lang="fa-IR" sz="2000" b="1" dirty="0">
                <a:solidFill>
                  <a:srgbClr val="383838"/>
                </a:solidFill>
                <a:cs typeface="B Nazanin" panose="00000400000000000000" pitchFamily="2" charset="-78"/>
              </a:rPr>
              <a:t> 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000" b="1" dirty="0">
                <a:solidFill>
                  <a:srgbClr val="383838"/>
                </a:solidFill>
                <a:cs typeface="B Nazanin" panose="00000400000000000000" pitchFamily="2" charset="-78"/>
              </a:rPr>
              <a:t>از هوش مصنوعی برای نظارت بر حضور و غیاب، نمرات و مدیریت کلی استفاده می‌کنند. این پلتفرم‌ها به مدیران کمک می‌کنند تا داده‌ها را به‌صورت دقیق و بهینه مدیریت کنند.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000" b="1" dirty="0">
                <a:solidFill>
                  <a:srgbClr val="383838"/>
                </a:solidFill>
                <a:cs typeface="B Nazanin" panose="00000400000000000000" pitchFamily="2" charset="-78"/>
              </a:rPr>
              <a:t>وب‌سایت‌های مرتبط: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400" b="1" dirty="0">
                <a:solidFill>
                  <a:srgbClr val="0070C0"/>
                </a:solidFill>
                <a:cs typeface="B Nazanin" panose="00000400000000000000" pitchFamily="2" charset="-78"/>
              </a:rPr>
              <a:t> </a:t>
            </a:r>
            <a:r>
              <a:rPr lang="en-US" sz="2400" b="1" dirty="0">
                <a:solidFill>
                  <a:srgbClr val="0070C0"/>
                </a:solidFill>
                <a:cs typeface="B Nazanin" panose="00000400000000000000" pitchFamily="2" charset="-78"/>
              </a:rPr>
              <a:t>PowerSchool، Schoology</a:t>
            </a:r>
            <a:endParaRPr lang="fa-IR" sz="2400" b="1" dirty="0">
              <a:solidFill>
                <a:srgbClr val="0070C0"/>
              </a:solidFill>
              <a:cs typeface="B Nazanin" panose="00000400000000000000" pitchFamily="2" charset="-78"/>
            </a:endParaRPr>
          </a:p>
        </p:txBody>
      </p:sp>
      <p:sp>
        <p:nvSpPr>
          <p:cNvPr id="53" name="Text Placeholder 22">
            <a:extLst>
              <a:ext uri="{FF2B5EF4-FFF2-40B4-BE49-F238E27FC236}">
                <a16:creationId xmlns:a16="http://schemas.microsoft.com/office/drawing/2014/main" id="{EB3341D8-1AC9-2DD0-61C8-6D9C5981256F}"/>
              </a:ext>
            </a:extLst>
          </p:cNvPr>
          <p:cNvSpPr txBox="1">
            <a:spLocks/>
          </p:cNvSpPr>
          <p:nvPr/>
        </p:nvSpPr>
        <p:spPr>
          <a:xfrm flipH="1">
            <a:off x="7238671" y="1018281"/>
            <a:ext cx="4143598" cy="3908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fa-IR" sz="2400" dirty="0">
                <a:solidFill>
                  <a:schemeClr val="accent2">
                    <a:lumMod val="50000"/>
                  </a:schemeClr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مدیریت و نظارت هوشمند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54" name="Text Placeholder 3">
            <a:extLst>
              <a:ext uri="{FF2B5EF4-FFF2-40B4-BE49-F238E27FC236}">
                <a16:creationId xmlns:a16="http://schemas.microsoft.com/office/drawing/2014/main" id="{4E3BBD6F-3B64-B2B4-F357-0D274F05E74F}"/>
              </a:ext>
            </a:extLst>
          </p:cNvPr>
          <p:cNvSpPr txBox="1">
            <a:spLocks/>
          </p:cNvSpPr>
          <p:nvPr/>
        </p:nvSpPr>
        <p:spPr>
          <a:xfrm flipH="1">
            <a:off x="6918381" y="1716873"/>
            <a:ext cx="4368184" cy="27680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1">
              <a:lnSpc>
                <a:spcPct val="120000"/>
              </a:lnSpc>
              <a:buNone/>
            </a:pPr>
            <a:r>
              <a:rPr lang="fa-IR" sz="1900" dirty="0">
                <a:latin typeface="Shabnam" panose="020B0603030804020204" pitchFamily="34" charset="-78"/>
                <a:cs typeface="Shabnam" panose="020B0603030804020204" pitchFamily="34" charset="-78"/>
              </a:rPr>
              <a:t>با استفاده از سیستم‌های هوش مصنوعی، مدارس می‌توانند مدیریت بهتر و کارآمدتری داشته باشند.</a:t>
            </a:r>
          </a:p>
          <a:p>
            <a:pPr marL="0" indent="0" algn="just" rtl="1">
              <a:lnSpc>
                <a:spcPct val="120000"/>
              </a:lnSpc>
              <a:buNone/>
            </a:pPr>
            <a:r>
              <a:rPr lang="fa-IR" sz="1900" dirty="0">
                <a:latin typeface="Shabnam" panose="020B0603030804020204" pitchFamily="34" charset="-78"/>
                <a:cs typeface="Shabnam" panose="020B0603030804020204" pitchFamily="34" charset="-78"/>
              </a:rPr>
              <a:t> این سیستم‌ها می‌توانند حضور و غیاب، نمرات و حتی رفتارهای دانش‌آموزان را تحلیل و مدیریت کنند.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A99534-B21F-4624-90C5-18F97663D0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075" y="4189482"/>
            <a:ext cx="5147194" cy="209319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AC0ADB-3E3C-4744-8902-5980153ADFE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a-IR" dirty="0"/>
              <a:t> 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D915EF1-2CBA-4328-B7AB-9E51D9A52B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11529" y="1018281"/>
            <a:ext cx="2307972" cy="103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5265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Placeholder 22">
            <a:extLst>
              <a:ext uri="{FF2B5EF4-FFF2-40B4-BE49-F238E27FC236}">
                <a16:creationId xmlns:a16="http://schemas.microsoft.com/office/drawing/2014/main" id="{21E142B0-B987-3F65-D85F-B636CA196F84}"/>
              </a:ext>
            </a:extLst>
          </p:cNvPr>
          <p:cNvSpPr txBox="1">
            <a:spLocks/>
          </p:cNvSpPr>
          <p:nvPr/>
        </p:nvSpPr>
        <p:spPr>
          <a:xfrm flipH="1">
            <a:off x="6992129" y="715732"/>
            <a:ext cx="3525416" cy="24819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lnSpc>
                <a:spcPct val="118000"/>
              </a:lnSpc>
              <a:buNone/>
            </a:pPr>
            <a:endParaRPr lang="fa-IR" sz="4400" dirty="0">
              <a:solidFill>
                <a:srgbClr val="383838"/>
              </a:solidFill>
              <a:cs typeface="B Titr" panose="00000700000000000000" pitchFamily="2" charset="-78"/>
            </a:endParaRPr>
          </a:p>
          <a:p>
            <a:pPr marL="0" indent="0" algn="ctr" rtl="1">
              <a:lnSpc>
                <a:spcPct val="118000"/>
              </a:lnSpc>
              <a:buNone/>
            </a:pPr>
            <a:r>
              <a:rPr lang="fa-IR" sz="3600" b="1" dirty="0">
                <a:solidFill>
                  <a:schemeClr val="accent2">
                    <a:lumMod val="50000"/>
                  </a:schemeClr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با سپـــاس از </a:t>
            </a:r>
          </a:p>
          <a:p>
            <a:pPr marL="0" indent="0" algn="ctr" rtl="1">
              <a:lnSpc>
                <a:spcPct val="118000"/>
              </a:lnSpc>
              <a:buNone/>
            </a:pPr>
            <a:r>
              <a:rPr lang="fa-IR" sz="3600" b="1" dirty="0">
                <a:solidFill>
                  <a:schemeClr val="accent2">
                    <a:lumMod val="50000"/>
                  </a:schemeClr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حسن توجه شما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E92FF1A-92EF-D18E-83C4-CF7ABE98B04F}"/>
              </a:ext>
            </a:extLst>
          </p:cNvPr>
          <p:cNvCxnSpPr>
            <a:cxnSpLocks/>
          </p:cNvCxnSpPr>
          <p:nvPr/>
        </p:nvCxnSpPr>
        <p:spPr>
          <a:xfrm>
            <a:off x="7315200" y="3303814"/>
            <a:ext cx="289152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93A1BFA1-C634-4DBE-826A-FBFBB841B6E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5" r="6025"/>
          <a:stretch>
            <a:fillRect/>
          </a:stretch>
        </p:blipFill>
        <p:spPr>
          <a:xfrm>
            <a:off x="952500" y="1232999"/>
            <a:ext cx="4829175" cy="42248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30162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Placeholder 22">
            <a:extLst>
              <a:ext uri="{FF2B5EF4-FFF2-40B4-BE49-F238E27FC236}">
                <a16:creationId xmlns:a16="http://schemas.microsoft.com/office/drawing/2014/main" id="{21E142B0-B987-3F65-D85F-B636CA196F84}"/>
              </a:ext>
            </a:extLst>
          </p:cNvPr>
          <p:cNvSpPr txBox="1">
            <a:spLocks/>
          </p:cNvSpPr>
          <p:nvPr/>
        </p:nvSpPr>
        <p:spPr>
          <a:xfrm>
            <a:off x="1240974" y="514347"/>
            <a:ext cx="4554539" cy="24819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lnSpc>
                <a:spcPct val="118000"/>
              </a:lnSpc>
              <a:buNone/>
            </a:pPr>
            <a:r>
              <a:rPr lang="fa-IR" sz="3200" b="1" dirty="0">
                <a:solidFill>
                  <a:schemeClr val="accent2">
                    <a:lumMod val="50000"/>
                  </a:schemeClr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کاربردهای هوش مصنوعی در مدارس ایران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A243AEE6-148A-D0C8-A7AF-641E05F6B632}"/>
              </a:ext>
            </a:extLst>
          </p:cNvPr>
          <p:cNvSpPr txBox="1">
            <a:spLocks/>
          </p:cNvSpPr>
          <p:nvPr/>
        </p:nvSpPr>
        <p:spPr>
          <a:xfrm>
            <a:off x="719087" y="2694809"/>
            <a:ext cx="4158343" cy="48033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lnSpc>
                <a:spcPct val="120000"/>
              </a:lnSpc>
              <a:buNone/>
            </a:pPr>
            <a:endParaRPr lang="fa-IR" sz="2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E92FF1A-92EF-D18E-83C4-CF7ABE98B04F}"/>
              </a:ext>
            </a:extLst>
          </p:cNvPr>
          <p:cNvCxnSpPr>
            <a:cxnSpLocks/>
          </p:cNvCxnSpPr>
          <p:nvPr/>
        </p:nvCxnSpPr>
        <p:spPr>
          <a:xfrm flipH="1">
            <a:off x="1371600" y="2400298"/>
            <a:ext cx="4071257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C7584190-282B-4469-AF0D-DFAA9C0D554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6" r="18696"/>
          <a:stretch>
            <a:fillRect/>
          </a:stretch>
        </p:blipFill>
        <p:spPr>
          <a:xfrm>
            <a:off x="6528306" y="898820"/>
            <a:ext cx="4784036" cy="460612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43027E9-CEFA-45B0-81FC-32B57D517DD3}"/>
              </a:ext>
            </a:extLst>
          </p:cNvPr>
          <p:cNvSpPr txBox="1"/>
          <p:nvPr/>
        </p:nvSpPr>
        <p:spPr>
          <a:xfrm>
            <a:off x="4182103" y="2652490"/>
            <a:ext cx="16954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a-IR" sz="2000" b="1" dirty="0">
                <a:latin typeface="Shabnam" panose="020B0603030804020204" pitchFamily="34" charset="-78"/>
                <a:cs typeface="Shabnam" panose="020B0603030804020204" pitchFamily="34" charset="-78"/>
              </a:rPr>
              <a:t>ارائه دهنده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0E5357-FD01-4D0A-98D7-E6729C02A9AC}"/>
              </a:ext>
            </a:extLst>
          </p:cNvPr>
          <p:cNvSpPr txBox="1"/>
          <p:nvPr/>
        </p:nvSpPr>
        <p:spPr>
          <a:xfrm>
            <a:off x="1753628" y="3271747"/>
            <a:ext cx="37847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a-ET" altLang="aa-ET" sz="2400" b="1" i="0" u="none" strike="noStrike" kern="1200" cap="none" spc="0" normalizeH="0" baseline="0" noProof="0" dirty="0">
              <a:ln>
                <a:noFill/>
              </a:ln>
              <a:solidFill>
                <a:srgbClr val="83992A"/>
              </a:solidFill>
              <a:effectLst/>
              <a:uLnTx/>
              <a:uFillTx/>
              <a:latin typeface="Garamond" panose="02020404030301010803"/>
              <a:ea typeface="+mn-ea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99868D0-073C-42B2-9114-8BD0AD504FF2}"/>
              </a:ext>
            </a:extLst>
          </p:cNvPr>
          <p:cNvGrpSpPr/>
          <p:nvPr/>
        </p:nvGrpSpPr>
        <p:grpSpPr>
          <a:xfrm>
            <a:off x="809806" y="3069965"/>
            <a:ext cx="5152584" cy="718069"/>
            <a:chOff x="3789733" y="343042"/>
            <a:chExt cx="6902862" cy="863946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79BCEC80-25B3-43BE-9FA0-39FA2B27EDA1}"/>
                </a:ext>
              </a:extLst>
            </p:cNvPr>
            <p:cNvGrpSpPr/>
            <p:nvPr/>
          </p:nvGrpSpPr>
          <p:grpSpPr>
            <a:xfrm flipH="1">
              <a:off x="3789733" y="460178"/>
              <a:ext cx="6902862" cy="710982"/>
              <a:chOff x="2323550" y="2543363"/>
              <a:chExt cx="3039747" cy="629480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2AF73FAA-5EE5-4A13-B6CD-B9A6BE540F12}"/>
                  </a:ext>
                </a:extLst>
              </p:cNvPr>
              <p:cNvGrpSpPr/>
              <p:nvPr/>
            </p:nvGrpSpPr>
            <p:grpSpPr>
              <a:xfrm>
                <a:off x="2323550" y="2543363"/>
                <a:ext cx="3039747" cy="629480"/>
                <a:chOff x="9798801" y="6208719"/>
                <a:chExt cx="2033271" cy="470687"/>
              </a:xfrm>
              <a:effectLst/>
            </p:grpSpPr>
            <p:sp>
              <p:nvSpPr>
                <p:cNvPr id="28" name="Freeform 10">
                  <a:extLst>
                    <a:ext uri="{FF2B5EF4-FFF2-40B4-BE49-F238E27FC236}">
                      <a16:creationId xmlns:a16="http://schemas.microsoft.com/office/drawing/2014/main" id="{4E30ECF9-3A3A-43F8-88A5-E2DA981D69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10824355" y="5671688"/>
                  <a:ext cx="443160" cy="1572275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BDEE1">
                    <a:alpha val="47000"/>
                  </a:srgbClr>
                </a:solidFill>
                <a:ln w="0">
                  <a:noFill/>
                </a:ln>
                <a:effectLst/>
                <a:scene3d>
                  <a:camera prst="orthographicFront"/>
                  <a:lightRig rig="threePt" dir="t"/>
                </a:scene3d>
                <a:sp3d extrusionH="292100" prstMaterial="matte">
                  <a:bevelB w="0" h="0"/>
                  <a:extrusionClr>
                    <a:sysClr val="windowText" lastClr="000000">
                      <a:lumMod val="50000"/>
                    </a:sysClr>
                  </a:extrusionClr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a-ET" sz="105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aramond" panose="02020404030301010803"/>
                  </a:endParaRPr>
                </a:p>
              </p:txBody>
            </p:sp>
            <p:sp>
              <p:nvSpPr>
                <p:cNvPr id="29" name="Freeform 10">
                  <a:extLst>
                    <a:ext uri="{FF2B5EF4-FFF2-40B4-BE49-F238E27FC236}">
                      <a16:creationId xmlns:a16="http://schemas.microsoft.com/office/drawing/2014/main" id="{6D200955-F3F2-4C0D-8C2F-62587E4868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10578839" y="5428681"/>
                  <a:ext cx="443160" cy="2003236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BDEE1"/>
                </a:solidFill>
                <a:ln w="0">
                  <a:noFill/>
                </a:ln>
                <a:effectLst/>
                <a:scene3d>
                  <a:camera prst="orthographicFront"/>
                  <a:lightRig rig="threePt" dir="t"/>
                </a:scene3d>
                <a:sp3d extrusionH="292100" prstMaterial="matte">
                  <a:bevelB w="0" h="0"/>
                  <a:extrusionClr>
                    <a:sysClr val="windowText" lastClr="000000">
                      <a:lumMod val="50000"/>
                    </a:sysClr>
                  </a:extrusionClr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a-ET" sz="105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aramond" panose="02020404030301010803"/>
                  </a:endParaRPr>
                </a:p>
              </p:txBody>
            </p:sp>
          </p:grpSp>
          <p:sp>
            <p:nvSpPr>
              <p:cNvPr id="27" name="Rectangle 126">
                <a:extLst>
                  <a:ext uri="{FF2B5EF4-FFF2-40B4-BE49-F238E27FC236}">
                    <a16:creationId xmlns:a16="http://schemas.microsoft.com/office/drawing/2014/main" id="{18CDBC7E-9A77-4860-B5A4-D2282D88A9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36389" y="2581487"/>
                <a:ext cx="1870145" cy="4589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rs-AF" altLang="aa-ET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83992A">
                        <a:lumMod val="50000"/>
                      </a:srgbClr>
                    </a:solidFill>
                    <a:effectLst/>
                    <a:uLnTx/>
                    <a:uFillTx/>
                    <a:latin typeface="IRANSansWeb" panose="02040503050201020203" pitchFamily="18" charset="-78"/>
                    <a:cs typeface="2  Titr" panose="00000700000000000000" pitchFamily="2" charset="-78"/>
                  </a:rPr>
                  <a:t>حمیدرضا کفاش</a:t>
                </a:r>
                <a:endParaRPr kumimoji="0" lang="aa-ET" altLang="aa-ET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83992A">
                      <a:lumMod val="50000"/>
                    </a:srgbClr>
                  </a:solidFill>
                  <a:effectLst/>
                  <a:uLnTx/>
                  <a:uFillTx/>
                  <a:cs typeface="2  Titr" panose="00000700000000000000" pitchFamily="2" charset="-78"/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6CFC04FD-33F0-49D7-8451-FCED69624DC8}"/>
                </a:ext>
              </a:extLst>
            </p:cNvPr>
            <p:cNvGrpSpPr/>
            <p:nvPr/>
          </p:nvGrpSpPr>
          <p:grpSpPr>
            <a:xfrm rot="10800000" flipH="1">
              <a:off x="3813795" y="343042"/>
              <a:ext cx="959485" cy="863946"/>
              <a:chOff x="1627188" y="1905000"/>
              <a:chExt cx="2247901" cy="2024065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E68829F2-E097-4253-8F92-37A29677BCF3}"/>
                  </a:ext>
                </a:extLst>
              </p:cNvPr>
              <p:cNvGrpSpPr/>
              <p:nvPr/>
            </p:nvGrpSpPr>
            <p:grpSpPr>
              <a:xfrm>
                <a:off x="1627188" y="1905000"/>
                <a:ext cx="2247901" cy="2024065"/>
                <a:chOff x="1627188" y="1905000"/>
                <a:chExt cx="2247901" cy="2024065"/>
              </a:xfrm>
              <a:effectLst>
                <a:outerShdw blurRad="165100" dist="88900" dir="2700000" algn="tl" rotWithShape="0">
                  <a:prstClr val="black">
                    <a:alpha val="27000"/>
                  </a:prstClr>
                </a:outerShdw>
              </a:effectLst>
            </p:grpSpPr>
            <p:sp>
              <p:nvSpPr>
                <p:cNvPr id="24" name="Freeform 17">
                  <a:extLst>
                    <a:ext uri="{FF2B5EF4-FFF2-40B4-BE49-F238E27FC236}">
                      <a16:creationId xmlns:a16="http://schemas.microsoft.com/office/drawing/2014/main" id="{E80B63E8-C953-45F8-8EC0-38532E1992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7188" y="1905003"/>
                  <a:ext cx="2247901" cy="2024062"/>
                </a:xfrm>
                <a:custGeom>
                  <a:avLst/>
                  <a:gdLst>
                    <a:gd name="T0" fmla="*/ 610 w 610"/>
                    <a:gd name="T1" fmla="*/ 274 h 548"/>
                    <a:gd name="T2" fmla="*/ 542 w 610"/>
                    <a:gd name="T3" fmla="*/ 218 h 548"/>
                    <a:gd name="T4" fmla="*/ 274 w 610"/>
                    <a:gd name="T5" fmla="*/ 0 h 548"/>
                    <a:gd name="T6" fmla="*/ 0 w 610"/>
                    <a:gd name="T7" fmla="*/ 274 h 548"/>
                    <a:gd name="T8" fmla="*/ 274 w 610"/>
                    <a:gd name="T9" fmla="*/ 548 h 548"/>
                    <a:gd name="T10" fmla="*/ 542 w 610"/>
                    <a:gd name="T11" fmla="*/ 330 h 548"/>
                    <a:gd name="T12" fmla="*/ 610 w 610"/>
                    <a:gd name="T13" fmla="*/ 274 h 5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10" h="548">
                      <a:moveTo>
                        <a:pt x="610" y="274"/>
                      </a:moveTo>
                      <a:cubicBezTo>
                        <a:pt x="542" y="218"/>
                        <a:pt x="542" y="218"/>
                        <a:pt x="542" y="218"/>
                      </a:cubicBezTo>
                      <a:cubicBezTo>
                        <a:pt x="516" y="94"/>
                        <a:pt x="406" y="0"/>
                        <a:pt x="274" y="0"/>
                      </a:cubicBezTo>
                      <a:cubicBezTo>
                        <a:pt x="123" y="0"/>
                        <a:pt x="0" y="123"/>
                        <a:pt x="0" y="274"/>
                      </a:cubicBezTo>
                      <a:cubicBezTo>
                        <a:pt x="0" y="425"/>
                        <a:pt x="123" y="548"/>
                        <a:pt x="274" y="548"/>
                      </a:cubicBezTo>
                      <a:cubicBezTo>
                        <a:pt x="406" y="548"/>
                        <a:pt x="516" y="455"/>
                        <a:pt x="542" y="330"/>
                      </a:cubicBezTo>
                      <a:lnTo>
                        <a:pt x="610" y="274"/>
                      </a:lnTo>
                      <a:close/>
                    </a:path>
                  </a:pathLst>
                </a:custGeom>
                <a:solidFill>
                  <a:srgbClr val="83992A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a-ET" sz="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aramond" panose="02020404030301010803"/>
                  </a:endParaRPr>
                </a:p>
              </p:txBody>
            </p:sp>
            <p:sp>
              <p:nvSpPr>
                <p:cNvPr id="25" name="Freeform 18">
                  <a:extLst>
                    <a:ext uri="{FF2B5EF4-FFF2-40B4-BE49-F238E27FC236}">
                      <a16:creationId xmlns:a16="http://schemas.microsoft.com/office/drawing/2014/main" id="{5516090B-2BA8-4EC6-8AF7-975CAC3BDB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7188" y="1905000"/>
                  <a:ext cx="2247900" cy="1019175"/>
                </a:xfrm>
                <a:custGeom>
                  <a:avLst/>
                  <a:gdLst>
                    <a:gd name="T0" fmla="*/ 274 w 610"/>
                    <a:gd name="T1" fmla="*/ 5 h 276"/>
                    <a:gd name="T2" fmla="*/ 542 w 610"/>
                    <a:gd name="T3" fmla="*/ 222 h 276"/>
                    <a:gd name="T4" fmla="*/ 607 w 610"/>
                    <a:gd name="T5" fmla="*/ 276 h 276"/>
                    <a:gd name="T6" fmla="*/ 610 w 610"/>
                    <a:gd name="T7" fmla="*/ 274 h 276"/>
                    <a:gd name="T8" fmla="*/ 542 w 610"/>
                    <a:gd name="T9" fmla="*/ 218 h 276"/>
                    <a:gd name="T10" fmla="*/ 274 w 610"/>
                    <a:gd name="T11" fmla="*/ 0 h 276"/>
                    <a:gd name="T12" fmla="*/ 0 w 610"/>
                    <a:gd name="T13" fmla="*/ 274 h 276"/>
                    <a:gd name="T14" fmla="*/ 0 w 610"/>
                    <a:gd name="T15" fmla="*/ 276 h 276"/>
                    <a:gd name="T16" fmla="*/ 274 w 610"/>
                    <a:gd name="T17" fmla="*/ 5 h 2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10" h="276">
                      <a:moveTo>
                        <a:pt x="274" y="5"/>
                      </a:moveTo>
                      <a:cubicBezTo>
                        <a:pt x="406" y="5"/>
                        <a:pt x="516" y="98"/>
                        <a:pt x="542" y="222"/>
                      </a:cubicBezTo>
                      <a:cubicBezTo>
                        <a:pt x="607" y="276"/>
                        <a:pt x="607" y="276"/>
                        <a:pt x="607" y="276"/>
                      </a:cubicBezTo>
                      <a:cubicBezTo>
                        <a:pt x="610" y="274"/>
                        <a:pt x="610" y="274"/>
                        <a:pt x="610" y="274"/>
                      </a:cubicBezTo>
                      <a:cubicBezTo>
                        <a:pt x="542" y="218"/>
                        <a:pt x="542" y="218"/>
                        <a:pt x="542" y="218"/>
                      </a:cubicBezTo>
                      <a:cubicBezTo>
                        <a:pt x="516" y="94"/>
                        <a:pt x="406" y="0"/>
                        <a:pt x="274" y="0"/>
                      </a:cubicBezTo>
                      <a:cubicBezTo>
                        <a:pt x="123" y="0"/>
                        <a:pt x="0" y="123"/>
                        <a:pt x="0" y="274"/>
                      </a:cubicBezTo>
                      <a:cubicBezTo>
                        <a:pt x="0" y="275"/>
                        <a:pt x="0" y="276"/>
                        <a:pt x="0" y="276"/>
                      </a:cubicBezTo>
                      <a:cubicBezTo>
                        <a:pt x="1" y="126"/>
                        <a:pt x="123" y="5"/>
                        <a:pt x="274" y="5"/>
                      </a:cubicBezTo>
                      <a:close/>
                    </a:path>
                  </a:pathLst>
                </a:custGeom>
                <a:solidFill>
                  <a:srgbClr val="83992A">
                    <a:lumMod val="60000"/>
                    <a:lumOff val="40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a-ET" sz="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aramond" panose="02020404030301010803"/>
                  </a:endParaRPr>
                </a:p>
              </p:txBody>
            </p: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287724C2-DA67-4107-A530-7DEA7AA891DE}"/>
                  </a:ext>
                </a:extLst>
              </p:cNvPr>
              <p:cNvGrpSpPr/>
              <p:nvPr/>
            </p:nvGrpSpPr>
            <p:grpSpPr>
              <a:xfrm>
                <a:off x="1861885" y="2143920"/>
                <a:ext cx="1567115" cy="1569536"/>
                <a:chOff x="6345238" y="4948238"/>
                <a:chExt cx="1027113" cy="1028700"/>
              </a:xfrm>
              <a:effectLst>
                <a:outerShdw blurRad="114300" dist="76200" dir="2700000" sx="102000" sy="102000" algn="tl" rotWithShape="0">
                  <a:prstClr val="black">
                    <a:alpha val="25000"/>
                  </a:prstClr>
                </a:outerShdw>
              </a:effectLst>
            </p:grpSpPr>
            <p:sp>
              <p:nvSpPr>
                <p:cNvPr id="22" name="Oval 56">
                  <a:extLst>
                    <a:ext uri="{FF2B5EF4-FFF2-40B4-BE49-F238E27FC236}">
                      <a16:creationId xmlns:a16="http://schemas.microsoft.com/office/drawing/2014/main" id="{A3707F9E-47DA-4CB7-9DC0-01E6F0FE70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45238" y="4948238"/>
                  <a:ext cx="1027113" cy="10287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ADADA">
                        <a:shade val="30000"/>
                        <a:satMod val="115000"/>
                      </a:srgbClr>
                    </a:gs>
                    <a:gs pos="100000">
                      <a:srgbClr val="DADADA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a-ET" sz="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aramond" panose="02020404030301010803"/>
                  </a:endParaRPr>
                </a:p>
              </p:txBody>
            </p:sp>
            <p:sp>
              <p:nvSpPr>
                <p:cNvPr id="23" name="Oval 57">
                  <a:extLst>
                    <a:ext uri="{FF2B5EF4-FFF2-40B4-BE49-F238E27FC236}">
                      <a16:creationId xmlns:a16="http://schemas.microsoft.com/office/drawing/2014/main" id="{26FE8784-8ACB-4B19-96B5-5399D42D3E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59525" y="4962526"/>
                  <a:ext cx="998538" cy="1000126"/>
                </a:xfrm>
                <a:prstGeom prst="ellipse">
                  <a:avLst/>
                </a:prstGeom>
                <a:solidFill>
                  <a:srgbClr val="DADADA">
                    <a:lumMod val="9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a-ET" sz="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aramond" panose="02020404030301010803"/>
                  </a:endParaRPr>
                </a:p>
              </p:txBody>
            </p:sp>
          </p:grpSp>
        </p:grp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BB5C9CA9-8EF4-4889-B7DD-EF9B1EAFF2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087" y="3964084"/>
            <a:ext cx="5243303" cy="6208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85DD87D-06EE-4646-B697-E15D689F42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087" y="4766401"/>
            <a:ext cx="5243303" cy="6457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A8811C3-D024-43C4-98D3-64FAF4DE14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087" y="5542990"/>
            <a:ext cx="5281663" cy="683447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42273209-F077-465A-87E5-95D4268E5B71}"/>
              </a:ext>
            </a:extLst>
          </p:cNvPr>
          <p:cNvSpPr txBox="1"/>
          <p:nvPr/>
        </p:nvSpPr>
        <p:spPr>
          <a:xfrm>
            <a:off x="1642811" y="3989729"/>
            <a:ext cx="35288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rs-AF" altLang="aa-ET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habnam" panose="020B0603030804020204" pitchFamily="34" charset="-78"/>
                <a:cs typeface="Shabnam" panose="020B0603030804020204" pitchFamily="34" charset="-78"/>
              </a:rPr>
              <a:t>دکترای مدیریت آموزشی</a:t>
            </a:r>
            <a:endParaRPr kumimoji="0" lang="aa-ET" altLang="aa-ET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0D174D69-94A8-4569-840C-6454D7A90136}"/>
              </a:ext>
            </a:extLst>
          </p:cNvPr>
          <p:cNvSpPr txBox="1"/>
          <p:nvPr/>
        </p:nvSpPr>
        <p:spPr>
          <a:xfrm>
            <a:off x="898366" y="4849193"/>
            <a:ext cx="49578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altLang="aa-ET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habnam" panose="020B0603030804020204" pitchFamily="34" charset="-78"/>
                <a:cs typeface="Shabnam" panose="020B0603030804020204" pitchFamily="34" charset="-78"/>
              </a:rPr>
              <a:t>معاون اسبق پرورشی و فرهنگی وزات آموزش و پرورش</a:t>
            </a:r>
            <a:endParaRPr kumimoji="0" lang="aa-ET" altLang="aa-ET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DE281A15-FDDB-4AB5-B484-C67866D7911C}"/>
              </a:ext>
            </a:extLst>
          </p:cNvPr>
          <p:cNvSpPr txBox="1"/>
          <p:nvPr/>
        </p:nvSpPr>
        <p:spPr>
          <a:xfrm>
            <a:off x="-218447" y="5732568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altLang="aa-ET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habnam" panose="020B0603030804020204" pitchFamily="34" charset="-78"/>
                <a:cs typeface="Shabnam" panose="020B0603030804020204" pitchFamily="34" charset="-78"/>
              </a:rPr>
              <a:t>معاون اسبق فناوری ارتباطات و اطلاعات آموزشی سازمان پژوهش</a:t>
            </a:r>
            <a:endParaRPr kumimoji="0" lang="aa-ET" altLang="aa-ET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458465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AF43D3-C35C-75D8-3C85-9820279C83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192453">
            <a:off x="8469727" y="499160"/>
            <a:ext cx="2475043" cy="210062"/>
          </a:xfrm>
        </p:spPr>
        <p:txBody>
          <a:bodyPr/>
          <a:lstStyle/>
          <a:p>
            <a:r>
              <a:rPr lang="fa-IR" sz="1200" dirty="0"/>
              <a:t>کاربردهای هوش مصنوعی در مدارس ایران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4E231A-C819-CB48-4485-3294C42856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a-IR" dirty="0"/>
              <a:t>1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0C0EBB1-08EA-32FA-27AE-6D9020D9B8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a-IR" dirty="0"/>
              <a:t>2</a:t>
            </a:r>
            <a:endParaRPr lang="en-US" dirty="0"/>
          </a:p>
        </p:txBody>
      </p:sp>
      <p:sp>
        <p:nvSpPr>
          <p:cNvPr id="7" name="Text Placeholder 22">
            <a:extLst>
              <a:ext uri="{FF2B5EF4-FFF2-40B4-BE49-F238E27FC236}">
                <a16:creationId xmlns:a16="http://schemas.microsoft.com/office/drawing/2014/main" id="{5FA3C4CB-6DA6-3C2E-DE15-180F4537CBBE}"/>
              </a:ext>
            </a:extLst>
          </p:cNvPr>
          <p:cNvSpPr txBox="1">
            <a:spLocks/>
          </p:cNvSpPr>
          <p:nvPr/>
        </p:nvSpPr>
        <p:spPr>
          <a:xfrm flipH="1">
            <a:off x="7114489" y="1288843"/>
            <a:ext cx="3525416" cy="3908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fa-IR" sz="3200" b="1" dirty="0">
                <a:latin typeface="Shabnam" panose="020B0603030804020204" pitchFamily="34" charset="-78"/>
                <a:cs typeface="Shabnam" panose="020B0603030804020204" pitchFamily="34" charset="-78"/>
              </a:rPr>
              <a:t>فهرست مطالب</a:t>
            </a:r>
            <a:endParaRPr lang="en-US" sz="3200" b="1" dirty="0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16BC6CB-41B0-529B-B24C-2A44FA4F6E11}"/>
              </a:ext>
            </a:extLst>
          </p:cNvPr>
          <p:cNvSpPr txBox="1">
            <a:spLocks/>
          </p:cNvSpPr>
          <p:nvPr/>
        </p:nvSpPr>
        <p:spPr>
          <a:xfrm flipH="1">
            <a:off x="6406550" y="2625627"/>
            <a:ext cx="4895629" cy="44212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1">
              <a:lnSpc>
                <a:spcPct val="120000"/>
              </a:lnSpc>
              <a:buNone/>
            </a:pPr>
            <a:r>
              <a:rPr lang="fa-IR" sz="1600" b="1" dirty="0">
                <a:cs typeface="B Nazanin" panose="00000400000000000000" pitchFamily="2" charset="-78"/>
              </a:rPr>
              <a:t>ارزیابی خودکار </a:t>
            </a:r>
            <a:r>
              <a:rPr lang="fa-IR" sz="2000" b="1" dirty="0">
                <a:cs typeface="B Nazanin" panose="00000400000000000000" pitchFamily="2" charset="-78"/>
              </a:rPr>
              <a:t>........................</a:t>
            </a:r>
            <a:r>
              <a:rPr lang="en-US" sz="2000" b="1" dirty="0">
                <a:cs typeface="B Nazanin" panose="00000400000000000000" pitchFamily="2" charset="-78"/>
              </a:rPr>
              <a:t>.</a:t>
            </a:r>
            <a:r>
              <a:rPr lang="fa-IR" sz="2000" b="1" dirty="0">
                <a:cs typeface="B Nazanin" panose="00000400000000000000" pitchFamily="2" charset="-78"/>
              </a:rPr>
              <a:t>.......</a:t>
            </a:r>
            <a:r>
              <a:rPr lang="en-US" sz="2000" b="1" dirty="0">
                <a:cs typeface="B Nazanin" panose="00000400000000000000" pitchFamily="2" charset="-78"/>
              </a:rPr>
              <a:t>.</a:t>
            </a:r>
            <a:r>
              <a:rPr lang="fa-IR" sz="2000" b="1" dirty="0">
                <a:cs typeface="B Nazanin" panose="00000400000000000000" pitchFamily="2" charset="-78"/>
              </a:rPr>
              <a:t>.............. 5</a:t>
            </a:r>
          </a:p>
        </p:txBody>
      </p:sp>
      <p:sp>
        <p:nvSpPr>
          <p:cNvPr id="9" name="Text Placeholder 22">
            <a:extLst>
              <a:ext uri="{FF2B5EF4-FFF2-40B4-BE49-F238E27FC236}">
                <a16:creationId xmlns:a16="http://schemas.microsoft.com/office/drawing/2014/main" id="{AA9CD016-E6C5-C2BD-8EED-DF1897155D80}"/>
              </a:ext>
            </a:extLst>
          </p:cNvPr>
          <p:cNvSpPr txBox="1">
            <a:spLocks/>
          </p:cNvSpPr>
          <p:nvPr/>
        </p:nvSpPr>
        <p:spPr>
          <a:xfrm flipH="1">
            <a:off x="1947276" y="297614"/>
            <a:ext cx="3525416" cy="3908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endParaRPr lang="en-US" sz="3000" dirty="0">
              <a:solidFill>
                <a:srgbClr val="383838"/>
              </a:solidFill>
              <a:cs typeface="B Titr" panose="00000700000000000000" pitchFamily="2" charset="-78"/>
            </a:endParaRP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91C1670-8E7B-42D0-51E6-6444474DF8CF}"/>
              </a:ext>
            </a:extLst>
          </p:cNvPr>
          <p:cNvSpPr txBox="1">
            <a:spLocks/>
          </p:cNvSpPr>
          <p:nvPr/>
        </p:nvSpPr>
        <p:spPr>
          <a:xfrm flipH="1">
            <a:off x="815482" y="862428"/>
            <a:ext cx="5122938" cy="38710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1">
              <a:lnSpc>
                <a:spcPct val="150000"/>
              </a:lnSpc>
              <a:buNone/>
            </a:pPr>
            <a:r>
              <a:rPr lang="fa-IR" sz="1600" b="1" dirty="0">
                <a:latin typeface="Shabnam" panose="020B0603030804020204" pitchFamily="34" charset="-78"/>
                <a:cs typeface="Shabnam" panose="020B0603030804020204" pitchFamily="34" charset="-78"/>
              </a:rPr>
              <a:t>در دنیای امروز، فناوری‌های نوین به سرعت در حال تحول هستند و یکی از مهم‌ترین این فناوری‌ها، هوش مصنوعی ( </a:t>
            </a:r>
            <a:r>
              <a:rPr lang="en-US" sz="1600" b="1" dirty="0">
                <a:latin typeface="Shabnam" panose="020B0603030804020204" pitchFamily="34" charset="-78"/>
                <a:cs typeface="Shabnam" panose="020B0603030804020204" pitchFamily="34" charset="-78"/>
              </a:rPr>
              <a:t>AI</a:t>
            </a:r>
            <a:r>
              <a:rPr lang="fa-IR" sz="1600" b="1" dirty="0">
                <a:latin typeface="Shabnam" panose="020B0603030804020204" pitchFamily="34" charset="-78"/>
                <a:cs typeface="Shabnam" panose="020B0603030804020204" pitchFamily="34" charset="-78"/>
              </a:rPr>
              <a:t>)  است. </a:t>
            </a:r>
          </a:p>
          <a:p>
            <a:pPr marL="0" indent="0" algn="just" rtl="1">
              <a:lnSpc>
                <a:spcPct val="150000"/>
              </a:lnSpc>
              <a:buNone/>
            </a:pPr>
            <a:r>
              <a:rPr lang="fa-IR" sz="1600" b="1" dirty="0">
                <a:latin typeface="Shabnam" panose="020B0603030804020204" pitchFamily="34" charset="-78"/>
                <a:cs typeface="Shabnam" panose="020B0603030804020204" pitchFamily="34" charset="-78"/>
              </a:rPr>
              <a:t>این فناوری با قابلیت‌های بی‌نظیر خود، می‌تواند در حوزه‌های مختلف به ویژه آموزش و پرورش تأثیرات عمیقی بگذارد.</a:t>
            </a:r>
          </a:p>
          <a:p>
            <a:pPr marL="0" indent="0" algn="just" rtl="1">
              <a:lnSpc>
                <a:spcPct val="150000"/>
              </a:lnSpc>
              <a:buNone/>
            </a:pPr>
            <a:r>
              <a:rPr lang="fa-IR" sz="1600" b="1" dirty="0">
                <a:latin typeface="Shabnam" panose="020B0603030804020204" pitchFamily="34" charset="-78"/>
                <a:cs typeface="Shabnam" panose="020B0603030804020204" pitchFamily="34" charset="-78"/>
              </a:rPr>
              <a:t> در ایران، مدارس نیز به تدریج به استفاده از هوش مصنوعی روی آورده‌اند تا فرآیند یادگیری را بهبود بخشند و نیازهای متنوع دانش‌آموزان را پاسخ دهند. </a:t>
            </a:r>
          </a:p>
          <a:p>
            <a:pPr marL="0" indent="0" algn="just" rtl="1">
              <a:lnSpc>
                <a:spcPct val="150000"/>
              </a:lnSpc>
              <a:buNone/>
            </a:pPr>
            <a:r>
              <a:rPr lang="fa-IR" sz="1600" b="1" dirty="0">
                <a:latin typeface="Shabnam" panose="020B0603030804020204" pitchFamily="34" charset="-78"/>
                <a:cs typeface="Shabnam" panose="020B0603030804020204" pitchFamily="34" charset="-78"/>
              </a:rPr>
              <a:t>از شخصی‌سازی آموزش و مدیریت کلاس‌ها گرفته تا ارزیابی خودکار و شناسایی مشکلات یادگیری، هوش مصنوعی می‌تواند به عنوان ابزاری کارآمد در ارتقای کیفیت آموزش عمل کند.</a:t>
            </a:r>
          </a:p>
          <a:p>
            <a:pPr marL="0" indent="0" algn="just" rtl="1">
              <a:lnSpc>
                <a:spcPct val="150000"/>
              </a:lnSpc>
              <a:buNone/>
            </a:pPr>
            <a:r>
              <a:rPr lang="fa-IR" sz="1600" b="1" dirty="0">
                <a:latin typeface="Shabnam" panose="020B0603030804020204" pitchFamily="34" charset="-78"/>
                <a:cs typeface="Shabnam" panose="020B0603030804020204" pitchFamily="34" charset="-78"/>
              </a:rPr>
              <a:t> این مقدمه به بررسی کاربردهای هوش مصنوعی در مدارس ایران و تأثیرات آن بر فرآیند یادگیری و تدریس خواهد پرداخت.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19A37CE-AA6E-3E49-F465-81E975D235C6}"/>
              </a:ext>
            </a:extLst>
          </p:cNvPr>
          <p:cNvSpPr txBox="1">
            <a:spLocks/>
          </p:cNvSpPr>
          <p:nvPr/>
        </p:nvSpPr>
        <p:spPr>
          <a:xfrm flipH="1">
            <a:off x="6405544" y="3079596"/>
            <a:ext cx="4970974" cy="44212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1">
              <a:lnSpc>
                <a:spcPct val="120000"/>
              </a:lnSpc>
              <a:buNone/>
            </a:pPr>
            <a:r>
              <a:rPr lang="fa-IR" sz="1600" b="1" dirty="0">
                <a:cs typeface="B Nazanin" panose="00000400000000000000" pitchFamily="2" charset="-78"/>
              </a:rPr>
              <a:t>پشتیبانی از دانش آموزان با نیازهای خاص </a:t>
            </a:r>
            <a:r>
              <a:rPr lang="fa-IR" sz="2000" b="1" dirty="0">
                <a:cs typeface="B Nazanin" panose="00000400000000000000" pitchFamily="2" charset="-78"/>
              </a:rPr>
              <a:t>......</a:t>
            </a:r>
            <a:r>
              <a:rPr lang="en-US" sz="2000" b="1" dirty="0">
                <a:cs typeface="B Nazanin" panose="00000400000000000000" pitchFamily="2" charset="-78"/>
              </a:rPr>
              <a:t>.</a:t>
            </a:r>
            <a:r>
              <a:rPr lang="fa-IR" sz="2000" b="1" dirty="0">
                <a:cs typeface="B Nazanin" panose="00000400000000000000" pitchFamily="2" charset="-78"/>
              </a:rPr>
              <a:t>............. 7</a:t>
            </a:r>
            <a:endParaRPr lang="fa-IR" sz="2400" b="1" dirty="0">
              <a:cs typeface="B Nazanin" panose="00000400000000000000" pitchFamily="2" charset="-78"/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9A5963C9-247C-3E5C-E05C-AE5B27266394}"/>
              </a:ext>
            </a:extLst>
          </p:cNvPr>
          <p:cNvSpPr txBox="1">
            <a:spLocks/>
          </p:cNvSpPr>
          <p:nvPr/>
        </p:nvSpPr>
        <p:spPr>
          <a:xfrm flipH="1">
            <a:off x="6429456" y="3533889"/>
            <a:ext cx="4896247" cy="44212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1">
              <a:lnSpc>
                <a:spcPct val="120000"/>
              </a:lnSpc>
              <a:buNone/>
            </a:pPr>
            <a:r>
              <a:rPr lang="fa-IR" sz="1600" b="1" dirty="0">
                <a:cs typeface="B Nazanin" panose="00000400000000000000" pitchFamily="2" charset="-78"/>
              </a:rPr>
              <a:t>تشخیص و تحلیل داده های آموزشی</a:t>
            </a:r>
            <a:r>
              <a:rPr lang="fa-IR" sz="2000" b="1" dirty="0">
                <a:cs typeface="B Nazanin" panose="00000400000000000000" pitchFamily="2" charset="-78"/>
              </a:rPr>
              <a:t>.......</a:t>
            </a:r>
            <a:r>
              <a:rPr lang="en-US" sz="2000" b="1" dirty="0">
                <a:cs typeface="B Nazanin" panose="00000400000000000000" pitchFamily="2" charset="-78"/>
              </a:rPr>
              <a:t>.</a:t>
            </a:r>
            <a:r>
              <a:rPr lang="fa-IR" sz="2000" b="1" dirty="0">
                <a:cs typeface="B Nazanin" panose="00000400000000000000" pitchFamily="2" charset="-78"/>
              </a:rPr>
              <a:t>.</a:t>
            </a:r>
            <a:r>
              <a:rPr lang="en-US" sz="2000" b="1" dirty="0">
                <a:cs typeface="B Nazanin" panose="00000400000000000000" pitchFamily="2" charset="-78"/>
              </a:rPr>
              <a:t>.</a:t>
            </a:r>
            <a:r>
              <a:rPr lang="fa-IR" sz="2000" b="1" dirty="0">
                <a:cs typeface="B Nazanin" panose="00000400000000000000" pitchFamily="2" charset="-78"/>
              </a:rPr>
              <a:t>.................. 9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D8AEA8-69D6-1891-1272-6DAA0B09A44D}"/>
              </a:ext>
            </a:extLst>
          </p:cNvPr>
          <p:cNvSpPr txBox="1">
            <a:spLocks/>
          </p:cNvSpPr>
          <p:nvPr/>
        </p:nvSpPr>
        <p:spPr>
          <a:xfrm flipH="1">
            <a:off x="6383263" y="3923636"/>
            <a:ext cx="4896246" cy="44212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1">
              <a:lnSpc>
                <a:spcPct val="120000"/>
              </a:lnSpc>
              <a:buNone/>
            </a:pPr>
            <a:r>
              <a:rPr lang="fa-IR" sz="1600" b="1" dirty="0">
                <a:cs typeface="B Nazanin" panose="00000400000000000000" pitchFamily="2" charset="-78"/>
              </a:rPr>
              <a:t>آموزش زبان های خارجی</a:t>
            </a:r>
            <a:r>
              <a:rPr lang="fa-IR" sz="2000" b="1" dirty="0">
                <a:cs typeface="B Nazanin" panose="00000400000000000000" pitchFamily="2" charset="-78"/>
              </a:rPr>
              <a:t>........</a:t>
            </a:r>
            <a:r>
              <a:rPr lang="en-US" sz="2000" b="1" dirty="0">
                <a:cs typeface="B Nazanin" panose="00000400000000000000" pitchFamily="2" charset="-78"/>
              </a:rPr>
              <a:t>.</a:t>
            </a:r>
            <a:r>
              <a:rPr lang="fa-IR" sz="2000" b="1" dirty="0">
                <a:cs typeface="B Nazanin" panose="00000400000000000000" pitchFamily="2" charset="-78"/>
              </a:rPr>
              <a:t>.........</a:t>
            </a:r>
            <a:r>
              <a:rPr lang="en-US" sz="2000" b="1" dirty="0">
                <a:cs typeface="B Nazanin" panose="00000400000000000000" pitchFamily="2" charset="-78"/>
              </a:rPr>
              <a:t>.........</a:t>
            </a:r>
            <a:r>
              <a:rPr lang="fa-IR" sz="2000" b="1" dirty="0">
                <a:cs typeface="B Nazanin" panose="00000400000000000000" pitchFamily="2" charset="-78"/>
              </a:rPr>
              <a:t>.......... 11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8CBF3D6-70DA-BADB-5B7E-EA9904FA64A0}"/>
              </a:ext>
            </a:extLst>
          </p:cNvPr>
          <p:cNvSpPr txBox="1">
            <a:spLocks/>
          </p:cNvSpPr>
          <p:nvPr/>
        </p:nvSpPr>
        <p:spPr>
          <a:xfrm flipH="1">
            <a:off x="6401411" y="4392948"/>
            <a:ext cx="5323399" cy="44212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1">
              <a:lnSpc>
                <a:spcPct val="120000"/>
              </a:lnSpc>
              <a:buNone/>
            </a:pPr>
            <a:r>
              <a:rPr lang="fa-IR" sz="1600" b="1" dirty="0">
                <a:cs typeface="B Nazanin" panose="00000400000000000000" pitchFamily="2" charset="-78"/>
              </a:rPr>
              <a:t>ایجاد محتوای آموزشی </a:t>
            </a:r>
            <a:r>
              <a:rPr lang="fa-IR" sz="2000" b="1" dirty="0">
                <a:cs typeface="B Nazanin" panose="00000400000000000000" pitchFamily="2" charset="-78"/>
              </a:rPr>
              <a:t>....................</a:t>
            </a:r>
            <a:r>
              <a:rPr lang="en-US" sz="2000" b="1" dirty="0">
                <a:cs typeface="B Nazanin" panose="00000400000000000000" pitchFamily="2" charset="-78"/>
              </a:rPr>
              <a:t>..</a:t>
            </a:r>
            <a:r>
              <a:rPr lang="fa-IR" sz="2000" b="1" dirty="0">
                <a:cs typeface="B Nazanin" panose="00000400000000000000" pitchFamily="2" charset="-78"/>
              </a:rPr>
              <a:t>................. 13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0918151B-D2B6-2B99-4169-66F849BC1743}"/>
              </a:ext>
            </a:extLst>
          </p:cNvPr>
          <p:cNvSpPr txBox="1">
            <a:spLocks/>
          </p:cNvSpPr>
          <p:nvPr/>
        </p:nvSpPr>
        <p:spPr>
          <a:xfrm flipH="1">
            <a:off x="6401410" y="4970043"/>
            <a:ext cx="4975107" cy="44212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1">
              <a:lnSpc>
                <a:spcPct val="120000"/>
              </a:lnSpc>
              <a:buNone/>
            </a:pPr>
            <a:r>
              <a:rPr lang="fa-IR" sz="1600" b="1" dirty="0">
                <a:cs typeface="B Nazanin" panose="00000400000000000000" pitchFamily="2" charset="-78"/>
              </a:rPr>
              <a:t>شبیه سازی های آموزشی </a:t>
            </a:r>
            <a:r>
              <a:rPr lang="fa-IR" sz="2000" b="1" dirty="0">
                <a:cs typeface="B Nazanin" panose="00000400000000000000" pitchFamily="2" charset="-78"/>
              </a:rPr>
              <a:t>........</a:t>
            </a:r>
            <a:r>
              <a:rPr lang="en-US" sz="2000" b="1" dirty="0">
                <a:cs typeface="B Nazanin" panose="00000400000000000000" pitchFamily="2" charset="-78"/>
              </a:rPr>
              <a:t>..</a:t>
            </a:r>
            <a:r>
              <a:rPr lang="fa-IR" sz="2000" b="1" dirty="0">
                <a:cs typeface="B Nazanin" panose="00000400000000000000" pitchFamily="2" charset="-78"/>
              </a:rPr>
              <a:t>...</a:t>
            </a:r>
            <a:r>
              <a:rPr lang="en-US" sz="2000" b="1" dirty="0">
                <a:cs typeface="B Nazanin" panose="00000400000000000000" pitchFamily="2" charset="-78"/>
              </a:rPr>
              <a:t>..</a:t>
            </a:r>
            <a:r>
              <a:rPr lang="fa-IR" sz="2000" b="1" dirty="0">
                <a:cs typeface="B Nazanin" panose="00000400000000000000" pitchFamily="2" charset="-78"/>
              </a:rPr>
              <a:t>.....</a:t>
            </a:r>
            <a:r>
              <a:rPr lang="en-US" sz="2000" b="1" dirty="0">
                <a:cs typeface="B Nazanin" panose="00000400000000000000" pitchFamily="2" charset="-78"/>
              </a:rPr>
              <a:t>.</a:t>
            </a:r>
            <a:r>
              <a:rPr lang="fa-IR" sz="2000" b="1" dirty="0">
                <a:cs typeface="B Nazanin" panose="00000400000000000000" pitchFamily="2" charset="-78"/>
              </a:rPr>
              <a:t>............... 15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3CA619-83C0-4AAF-BC5F-8C198B3E89F3}"/>
              </a:ext>
            </a:extLst>
          </p:cNvPr>
          <p:cNvSpPr txBox="1"/>
          <p:nvPr/>
        </p:nvSpPr>
        <p:spPr>
          <a:xfrm>
            <a:off x="6420009" y="2152816"/>
            <a:ext cx="4882171" cy="4350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1600" b="1" dirty="0">
                <a:solidFill>
                  <a:prstClr val="black"/>
                </a:solidFill>
                <a:latin typeface="Calibri" panose="020F0502020204030204"/>
                <a:cs typeface="B Nazanin" panose="00000400000000000000" pitchFamily="2" charset="-78"/>
              </a:rPr>
              <a:t>آموزش شخصی سازی شده</a:t>
            </a:r>
            <a:r>
              <a:rPr kumimoji="0" lang="fa-I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 </a:t>
            </a:r>
            <a:r>
              <a:rPr kumimoji="0" lang="fa-I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..........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.</a:t>
            </a:r>
            <a:r>
              <a:rPr kumimoji="0" lang="fa-I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.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.</a:t>
            </a:r>
            <a:r>
              <a:rPr kumimoji="0" lang="fa-I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.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.</a:t>
            </a:r>
            <a:r>
              <a:rPr kumimoji="0" lang="fa-I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.................... 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A0ED140-6742-48E7-9565-83B4F536B129}"/>
              </a:ext>
            </a:extLst>
          </p:cNvPr>
          <p:cNvSpPr txBox="1"/>
          <p:nvPr/>
        </p:nvSpPr>
        <p:spPr>
          <a:xfrm>
            <a:off x="6401411" y="5547139"/>
            <a:ext cx="4858000" cy="4350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مدیریت و نظارت هوشمند</a:t>
            </a:r>
            <a:r>
              <a:rPr kumimoji="0" lang="fa-I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.............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.</a:t>
            </a:r>
            <a:r>
              <a:rPr kumimoji="0" lang="fa-I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...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...</a:t>
            </a:r>
            <a:r>
              <a:rPr kumimoji="0" lang="fa-I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................. 17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4B037B7-A521-44EF-84C7-DAF890831D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مقدمه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5432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4616B98A-0150-72E6-12C0-1A73A7A149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192453">
            <a:off x="8058946" y="460975"/>
            <a:ext cx="2833535" cy="232692"/>
          </a:xfrm>
        </p:spPr>
        <p:txBody>
          <a:bodyPr/>
          <a:lstStyle/>
          <a:p>
            <a:r>
              <a:rPr lang="fa-IR" dirty="0"/>
              <a:t>کاربردهای هوش مصنوعی در مدارس ایران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EA3FCE51-8DD9-6636-8FB8-CABE19D6483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a-IR" dirty="0"/>
              <a:t>3</a:t>
            </a:r>
            <a:endParaRPr lang="en-US" dirty="0"/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0A735D88-6CD2-38AE-DD10-5991E3331A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a-IR" dirty="0"/>
              <a:t>4</a:t>
            </a:r>
            <a:endParaRPr lang="en-US" dirty="0"/>
          </a:p>
        </p:txBody>
      </p:sp>
      <p:sp>
        <p:nvSpPr>
          <p:cNvPr id="38" name="Text Placeholder 22">
            <a:extLst>
              <a:ext uri="{FF2B5EF4-FFF2-40B4-BE49-F238E27FC236}">
                <a16:creationId xmlns:a16="http://schemas.microsoft.com/office/drawing/2014/main" id="{21E142B0-B987-3F65-D85F-B636CA196F84}"/>
              </a:ext>
            </a:extLst>
          </p:cNvPr>
          <p:cNvSpPr txBox="1">
            <a:spLocks/>
          </p:cNvSpPr>
          <p:nvPr/>
        </p:nvSpPr>
        <p:spPr>
          <a:xfrm flipH="1">
            <a:off x="6616370" y="765554"/>
            <a:ext cx="3872495" cy="3908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lnSpc>
                <a:spcPct val="200000"/>
              </a:lnSpc>
              <a:spcBef>
                <a:spcPts val="0"/>
              </a:spcBef>
              <a:buNone/>
            </a:pPr>
            <a:r>
              <a:rPr lang="fa-IR" sz="2000" dirty="0">
                <a:solidFill>
                  <a:schemeClr val="accent2">
                    <a:lumMod val="50000"/>
                  </a:schemeClr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آموزش شخصی سازی شده </a:t>
            </a:r>
            <a:endParaRPr lang="en-US" sz="2000" dirty="0">
              <a:solidFill>
                <a:schemeClr val="accent2">
                  <a:lumMod val="50000"/>
                </a:schemeClr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A243AEE6-148A-D0C8-A7AF-641E05F6B632}"/>
              </a:ext>
            </a:extLst>
          </p:cNvPr>
          <p:cNvSpPr txBox="1">
            <a:spLocks/>
          </p:cNvSpPr>
          <p:nvPr/>
        </p:nvSpPr>
        <p:spPr>
          <a:xfrm flipH="1">
            <a:off x="6112471" y="1460953"/>
            <a:ext cx="4880291" cy="32151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lnSpc>
                <a:spcPct val="150000"/>
              </a:lnSpc>
              <a:buNone/>
            </a:pPr>
            <a:r>
              <a:rPr lang="fa-IR" sz="1800" b="1" dirty="0">
                <a:latin typeface="Shabnam" panose="020B0603030804020204" pitchFamily="34" charset="-78"/>
                <a:cs typeface="Shabnam" panose="020B0603030804020204" pitchFamily="34" charset="-78"/>
              </a:rPr>
              <a:t> هوش مصنوعی می‌تواند برنامه‌های آموزشی را بر اساس نیازها و سرعت یادگیری هر دانش‌آموز تنظیم کند.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1800" b="1" dirty="0">
                <a:latin typeface="Shabnam" panose="020B0603030804020204" pitchFamily="34" charset="-78"/>
                <a:cs typeface="Shabnam" panose="020B0603030804020204" pitchFamily="34" charset="-78"/>
              </a:rPr>
              <a:t> این روش به دانش‌آموزان کمک می‌کند تا محتوای آموزشی را با توجه به توانایی‌های خود دریافت کنند.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9CFB2C02-53E5-290A-5A4E-5F46060EE808}"/>
              </a:ext>
            </a:extLst>
          </p:cNvPr>
          <p:cNvSpPr txBox="1">
            <a:spLocks/>
          </p:cNvSpPr>
          <p:nvPr/>
        </p:nvSpPr>
        <p:spPr>
          <a:xfrm rot="-60000" flipH="1">
            <a:off x="757004" y="889399"/>
            <a:ext cx="4701385" cy="106235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lnSpc>
                <a:spcPct val="200000"/>
              </a:lnSpc>
              <a:spcBef>
                <a:spcPts val="0"/>
              </a:spcBef>
              <a:buNone/>
            </a:pPr>
            <a:r>
              <a:rPr lang="fa-IR" sz="1800" b="1" dirty="0">
                <a:latin typeface="Shabnam" panose="020B0603030804020204" pitchFamily="34" charset="-78"/>
                <a:cs typeface="Shabnam" panose="020B0603030804020204" pitchFamily="34" charset="-78"/>
              </a:rPr>
              <a:t>سیستم‌های آموزش شخصی‌سازی‌شده مانند</a:t>
            </a:r>
          </a:p>
          <a:p>
            <a:pPr marL="0" indent="0" algn="r" rtl="1">
              <a:lnSpc>
                <a:spcPct val="200000"/>
              </a:lnSpc>
              <a:spcBef>
                <a:spcPts val="0"/>
              </a:spcBef>
              <a:buNone/>
            </a:pPr>
            <a:r>
              <a:rPr lang="fa-IR" sz="1800" b="1" dirty="0">
                <a:latin typeface="Shabnam" panose="020B0603030804020204" pitchFamily="34" charset="-78"/>
                <a:cs typeface="Shabnam" panose="020B0603030804020204" pitchFamily="34" charset="-78"/>
              </a:rPr>
              <a:t> </a:t>
            </a:r>
            <a:r>
              <a:rPr lang="en-US" sz="1800" b="1" dirty="0">
                <a:solidFill>
                  <a:srgbClr val="7030A0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Khan Academy </a:t>
            </a:r>
            <a:r>
              <a:rPr lang="fa-IR" sz="1800" b="1" dirty="0">
                <a:solidFill>
                  <a:srgbClr val="7030A0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   </a:t>
            </a:r>
            <a:r>
              <a:rPr lang="fa-IR" sz="1800" b="1" dirty="0">
                <a:latin typeface="Shabnam" panose="020B0603030804020204" pitchFamily="34" charset="-78"/>
                <a:cs typeface="Shabnam" panose="020B0603030804020204" pitchFamily="34" charset="-78"/>
              </a:rPr>
              <a:t>و </a:t>
            </a:r>
            <a:r>
              <a:rPr lang="en-US" sz="1800" b="1" dirty="0">
                <a:solidFill>
                  <a:srgbClr val="7030A0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Edmentum </a:t>
            </a:r>
            <a:endParaRPr lang="fa-IR" sz="1800" b="1" dirty="0">
              <a:solidFill>
                <a:srgbClr val="7030A0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  <a:p>
            <a:pPr marL="0" indent="0" algn="r" rtl="1">
              <a:lnSpc>
                <a:spcPct val="200000"/>
              </a:lnSpc>
              <a:spcBef>
                <a:spcPts val="0"/>
              </a:spcBef>
              <a:buNone/>
            </a:pPr>
            <a:r>
              <a:rPr lang="fa-IR" sz="1800" b="1" dirty="0">
                <a:latin typeface="Shabnam" panose="020B0603030804020204" pitchFamily="34" charset="-78"/>
                <a:cs typeface="Shabnam" panose="020B0603030804020204" pitchFamily="34" charset="-78"/>
              </a:rPr>
              <a:t>از هوش مصنوعی برای تنظیم مسیر یادگیری دانش‌آموزان استفاده می‌کنند. الگوریتم‌های هوشمند بر اساس عملکرد دانش‌آموز، محتوا و تمرین‌های مناسب را پیشنهاد می‌دهند.</a:t>
            </a:r>
          </a:p>
          <a:p>
            <a:pPr marL="0" indent="0" algn="r" rtl="1">
              <a:lnSpc>
                <a:spcPct val="200000"/>
              </a:lnSpc>
              <a:spcBef>
                <a:spcPts val="0"/>
              </a:spcBef>
              <a:buNone/>
            </a:pPr>
            <a:r>
              <a:rPr lang="fa-IR" sz="1800" b="1" dirty="0">
                <a:latin typeface="Shabnam" panose="020B0603030804020204" pitchFamily="34" charset="-78"/>
                <a:cs typeface="Shabnam" panose="020B0603030804020204" pitchFamily="34" charset="-78"/>
              </a:rPr>
              <a:t>وب‌سایت‌های مرتبط: </a:t>
            </a:r>
          </a:p>
          <a:p>
            <a:pPr marL="0" indent="0" algn="r" rtl="1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rgbClr val="0070C0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Khan Academy، Edmentum</a:t>
            </a:r>
            <a:endParaRPr lang="fa-IR" sz="2400" dirty="0">
              <a:solidFill>
                <a:srgbClr val="0070C0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9430BB47-9E6B-4A24-92D5-AE2917A6B81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03" r="26403"/>
          <a:stretch>
            <a:fillRect/>
          </a:stretch>
        </p:blipFill>
        <p:spPr>
          <a:xfrm>
            <a:off x="6499442" y="3867150"/>
            <a:ext cx="4740057" cy="2529824"/>
          </a:xfr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890C782-6909-4E9D-8E48-E5791CD3E1E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a-IR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0865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316269C-DD91-044A-F92A-93D9970405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192453">
            <a:off x="8120067" y="363528"/>
            <a:ext cx="2870474" cy="430208"/>
          </a:xfrm>
        </p:spPr>
        <p:txBody>
          <a:bodyPr/>
          <a:lstStyle/>
          <a:p>
            <a:r>
              <a:rPr lang="fa-IR" dirty="0"/>
              <a:t>کاربردهای هوش مصنوعی در مدارس ایران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70FD57-5835-297E-CBB5-249D134D1E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a-IR" dirty="0"/>
              <a:t>5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AF7FE8-A2A6-BB1C-4460-9FA26984C0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a-IR" dirty="0"/>
              <a:t>6</a:t>
            </a:r>
            <a:endParaRPr lang="en-US" dirty="0"/>
          </a:p>
        </p:txBody>
      </p:sp>
      <p:sp>
        <p:nvSpPr>
          <p:cNvPr id="6" name="圆角矩形 26">
            <a:extLst>
              <a:ext uri="{FF2B5EF4-FFF2-40B4-BE49-F238E27FC236}">
                <a16:creationId xmlns:a16="http://schemas.microsoft.com/office/drawing/2014/main" id="{20C71B1A-18F5-201E-9AA6-783C87857083}"/>
              </a:ext>
            </a:extLst>
          </p:cNvPr>
          <p:cNvSpPr/>
          <p:nvPr/>
        </p:nvSpPr>
        <p:spPr>
          <a:xfrm flipH="1">
            <a:off x="6345347" y="1571558"/>
            <a:ext cx="5010154" cy="3492333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2" name="组合 45">
            <a:extLst>
              <a:ext uri="{FF2B5EF4-FFF2-40B4-BE49-F238E27FC236}">
                <a16:creationId xmlns:a16="http://schemas.microsoft.com/office/drawing/2014/main" id="{10C8F0FB-50DB-0E49-D4AB-BB832E1563D3}"/>
              </a:ext>
            </a:extLst>
          </p:cNvPr>
          <p:cNvGrpSpPr/>
          <p:nvPr/>
        </p:nvGrpSpPr>
        <p:grpSpPr>
          <a:xfrm flipH="1">
            <a:off x="4687645" y="2918027"/>
            <a:ext cx="382079" cy="279817"/>
            <a:chOff x="7147950" y="1910835"/>
            <a:chExt cx="565394" cy="414069"/>
          </a:xfrm>
          <a:solidFill>
            <a:schemeClr val="bg1"/>
          </a:solidFill>
        </p:grpSpPr>
        <p:sp>
          <p:nvSpPr>
            <p:cNvPr id="43" name="Freeform 248">
              <a:extLst>
                <a:ext uri="{FF2B5EF4-FFF2-40B4-BE49-F238E27FC236}">
                  <a16:creationId xmlns:a16="http://schemas.microsoft.com/office/drawing/2014/main" id="{1D5D28A3-3788-F1EC-5A66-628897AAD9ED}"/>
                </a:ext>
              </a:extLst>
            </p:cNvPr>
            <p:cNvSpPr/>
            <p:nvPr/>
          </p:nvSpPr>
          <p:spPr bwMode="auto">
            <a:xfrm>
              <a:off x="7147950" y="1910835"/>
              <a:ext cx="394114" cy="377484"/>
            </a:xfrm>
            <a:custGeom>
              <a:avLst/>
              <a:gdLst>
                <a:gd name="T0" fmla="*/ 79 w 189"/>
                <a:gd name="T1" fmla="*/ 136 h 181"/>
                <a:gd name="T2" fmla="*/ 69 w 189"/>
                <a:gd name="T3" fmla="*/ 134 h 181"/>
                <a:gd name="T4" fmla="*/ 68 w 189"/>
                <a:gd name="T5" fmla="*/ 133 h 181"/>
                <a:gd name="T6" fmla="*/ 66 w 189"/>
                <a:gd name="T7" fmla="*/ 133 h 181"/>
                <a:gd name="T8" fmla="*/ 43 w 189"/>
                <a:gd name="T9" fmla="*/ 143 h 181"/>
                <a:gd name="T10" fmla="*/ 49 w 189"/>
                <a:gd name="T11" fmla="*/ 125 h 181"/>
                <a:gd name="T12" fmla="*/ 43 w 189"/>
                <a:gd name="T13" fmla="*/ 122 h 181"/>
                <a:gd name="T14" fmla="*/ 17 w 189"/>
                <a:gd name="T15" fmla="*/ 78 h 181"/>
                <a:gd name="T16" fmla="*/ 102 w 189"/>
                <a:gd name="T17" fmla="*/ 17 h 181"/>
                <a:gd name="T18" fmla="*/ 166 w 189"/>
                <a:gd name="T19" fmla="*/ 38 h 181"/>
                <a:gd name="T20" fmla="*/ 177 w 189"/>
                <a:gd name="T21" fmla="*/ 37 h 181"/>
                <a:gd name="T22" fmla="*/ 189 w 189"/>
                <a:gd name="T23" fmla="*/ 38 h 181"/>
                <a:gd name="T24" fmla="*/ 102 w 189"/>
                <a:gd name="T25" fmla="*/ 0 h 181"/>
                <a:gd name="T26" fmla="*/ 0 w 189"/>
                <a:gd name="T27" fmla="*/ 78 h 181"/>
                <a:gd name="T28" fmla="*/ 28 w 189"/>
                <a:gd name="T29" fmla="*/ 132 h 181"/>
                <a:gd name="T30" fmla="*/ 11 w 189"/>
                <a:gd name="T31" fmla="*/ 181 h 181"/>
                <a:gd name="T32" fmla="*/ 31 w 189"/>
                <a:gd name="T33" fmla="*/ 169 h 181"/>
                <a:gd name="T34" fmla="*/ 66 w 189"/>
                <a:gd name="T35" fmla="*/ 151 h 181"/>
                <a:gd name="T36" fmla="*/ 90 w 189"/>
                <a:gd name="T37" fmla="*/ 155 h 181"/>
                <a:gd name="T38" fmla="*/ 79 w 189"/>
                <a:gd name="T39" fmla="*/ 13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9" h="181">
                  <a:moveTo>
                    <a:pt x="79" y="136"/>
                  </a:moveTo>
                  <a:cubicBezTo>
                    <a:pt x="76" y="136"/>
                    <a:pt x="72" y="135"/>
                    <a:pt x="69" y="134"/>
                  </a:cubicBezTo>
                  <a:cubicBezTo>
                    <a:pt x="68" y="133"/>
                    <a:pt x="68" y="133"/>
                    <a:pt x="68" y="133"/>
                  </a:cubicBezTo>
                  <a:cubicBezTo>
                    <a:pt x="66" y="133"/>
                    <a:pt x="66" y="133"/>
                    <a:pt x="66" y="133"/>
                  </a:cubicBezTo>
                  <a:cubicBezTo>
                    <a:pt x="65" y="133"/>
                    <a:pt x="61" y="133"/>
                    <a:pt x="43" y="143"/>
                  </a:cubicBezTo>
                  <a:cubicBezTo>
                    <a:pt x="49" y="125"/>
                    <a:pt x="49" y="125"/>
                    <a:pt x="49" y="125"/>
                  </a:cubicBezTo>
                  <a:cubicBezTo>
                    <a:pt x="43" y="122"/>
                    <a:pt x="43" y="122"/>
                    <a:pt x="43" y="122"/>
                  </a:cubicBezTo>
                  <a:cubicBezTo>
                    <a:pt x="26" y="110"/>
                    <a:pt x="17" y="94"/>
                    <a:pt x="17" y="78"/>
                  </a:cubicBezTo>
                  <a:cubicBezTo>
                    <a:pt x="17" y="44"/>
                    <a:pt x="55" y="17"/>
                    <a:pt x="102" y="17"/>
                  </a:cubicBezTo>
                  <a:cubicBezTo>
                    <a:pt x="127" y="17"/>
                    <a:pt x="150" y="25"/>
                    <a:pt x="166" y="38"/>
                  </a:cubicBezTo>
                  <a:cubicBezTo>
                    <a:pt x="169" y="37"/>
                    <a:pt x="173" y="37"/>
                    <a:pt x="177" y="37"/>
                  </a:cubicBezTo>
                  <a:cubicBezTo>
                    <a:pt x="181" y="37"/>
                    <a:pt x="185" y="37"/>
                    <a:pt x="189" y="38"/>
                  </a:cubicBezTo>
                  <a:cubicBezTo>
                    <a:pt x="172" y="15"/>
                    <a:pt x="139" y="0"/>
                    <a:pt x="102" y="0"/>
                  </a:cubicBezTo>
                  <a:cubicBezTo>
                    <a:pt x="45" y="0"/>
                    <a:pt x="0" y="35"/>
                    <a:pt x="0" y="78"/>
                  </a:cubicBezTo>
                  <a:cubicBezTo>
                    <a:pt x="0" y="98"/>
                    <a:pt x="10" y="117"/>
                    <a:pt x="28" y="132"/>
                  </a:cubicBezTo>
                  <a:cubicBezTo>
                    <a:pt x="11" y="181"/>
                    <a:pt x="11" y="181"/>
                    <a:pt x="11" y="181"/>
                  </a:cubicBezTo>
                  <a:cubicBezTo>
                    <a:pt x="31" y="169"/>
                    <a:pt x="31" y="169"/>
                    <a:pt x="31" y="169"/>
                  </a:cubicBezTo>
                  <a:cubicBezTo>
                    <a:pt x="44" y="162"/>
                    <a:pt x="61" y="153"/>
                    <a:pt x="66" y="151"/>
                  </a:cubicBezTo>
                  <a:cubicBezTo>
                    <a:pt x="74" y="153"/>
                    <a:pt x="82" y="154"/>
                    <a:pt x="90" y="155"/>
                  </a:cubicBezTo>
                  <a:cubicBezTo>
                    <a:pt x="85" y="149"/>
                    <a:pt x="81" y="143"/>
                    <a:pt x="79" y="1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49">
              <a:extLst>
                <a:ext uri="{FF2B5EF4-FFF2-40B4-BE49-F238E27FC236}">
                  <a16:creationId xmlns:a16="http://schemas.microsoft.com/office/drawing/2014/main" id="{750C21A4-4531-8EF1-F5E8-9B37D97225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24220" y="2007285"/>
              <a:ext cx="389124" cy="317619"/>
            </a:xfrm>
            <a:custGeom>
              <a:avLst/>
              <a:gdLst>
                <a:gd name="T0" fmla="*/ 187 w 187"/>
                <a:gd name="T1" fmla="*/ 69 h 153"/>
                <a:gd name="T2" fmla="*/ 93 w 187"/>
                <a:gd name="T3" fmla="*/ 0 h 153"/>
                <a:gd name="T4" fmla="*/ 0 w 187"/>
                <a:gd name="T5" fmla="*/ 69 h 153"/>
                <a:gd name="T6" fmla="*/ 93 w 187"/>
                <a:gd name="T7" fmla="*/ 139 h 153"/>
                <a:gd name="T8" fmla="*/ 128 w 187"/>
                <a:gd name="T9" fmla="*/ 134 h 153"/>
                <a:gd name="T10" fmla="*/ 168 w 187"/>
                <a:gd name="T11" fmla="*/ 153 h 153"/>
                <a:gd name="T12" fmla="*/ 156 w 187"/>
                <a:gd name="T13" fmla="*/ 120 h 153"/>
                <a:gd name="T14" fmla="*/ 187 w 187"/>
                <a:gd name="T15" fmla="*/ 69 h 153"/>
                <a:gd name="T16" fmla="*/ 57 w 187"/>
                <a:gd name="T17" fmla="*/ 79 h 153"/>
                <a:gd name="T18" fmla="*/ 49 w 187"/>
                <a:gd name="T19" fmla="*/ 75 h 153"/>
                <a:gd name="T20" fmla="*/ 40 w 187"/>
                <a:gd name="T21" fmla="*/ 79 h 153"/>
                <a:gd name="T22" fmla="*/ 42 w 187"/>
                <a:gd name="T23" fmla="*/ 70 h 153"/>
                <a:gd name="T24" fmla="*/ 35 w 187"/>
                <a:gd name="T25" fmla="*/ 63 h 153"/>
                <a:gd name="T26" fmla="*/ 45 w 187"/>
                <a:gd name="T27" fmla="*/ 62 h 153"/>
                <a:gd name="T28" fmla="*/ 49 w 187"/>
                <a:gd name="T29" fmla="*/ 53 h 153"/>
                <a:gd name="T30" fmla="*/ 53 w 187"/>
                <a:gd name="T31" fmla="*/ 62 h 153"/>
                <a:gd name="T32" fmla="*/ 62 w 187"/>
                <a:gd name="T33" fmla="*/ 63 h 153"/>
                <a:gd name="T34" fmla="*/ 56 w 187"/>
                <a:gd name="T35" fmla="*/ 70 h 153"/>
                <a:gd name="T36" fmla="*/ 57 w 187"/>
                <a:gd name="T37" fmla="*/ 79 h 153"/>
                <a:gd name="T38" fmla="*/ 106 w 187"/>
                <a:gd name="T39" fmla="*/ 83 h 153"/>
                <a:gd name="T40" fmla="*/ 93 w 187"/>
                <a:gd name="T41" fmla="*/ 76 h 153"/>
                <a:gd name="T42" fmla="*/ 80 w 187"/>
                <a:gd name="T43" fmla="*/ 83 h 153"/>
                <a:gd name="T44" fmla="*/ 82 w 187"/>
                <a:gd name="T45" fmla="*/ 68 h 153"/>
                <a:gd name="T46" fmla="*/ 72 w 187"/>
                <a:gd name="T47" fmla="*/ 58 h 153"/>
                <a:gd name="T48" fmla="*/ 86 w 187"/>
                <a:gd name="T49" fmla="*/ 56 h 153"/>
                <a:gd name="T50" fmla="*/ 93 w 187"/>
                <a:gd name="T51" fmla="*/ 43 h 153"/>
                <a:gd name="T52" fmla="*/ 100 w 187"/>
                <a:gd name="T53" fmla="*/ 56 h 153"/>
                <a:gd name="T54" fmla="*/ 114 w 187"/>
                <a:gd name="T55" fmla="*/ 58 h 153"/>
                <a:gd name="T56" fmla="*/ 104 w 187"/>
                <a:gd name="T57" fmla="*/ 68 h 153"/>
                <a:gd name="T58" fmla="*/ 106 w 187"/>
                <a:gd name="T59" fmla="*/ 83 h 153"/>
                <a:gd name="T60" fmla="*/ 145 w 187"/>
                <a:gd name="T61" fmla="*/ 79 h 153"/>
                <a:gd name="T62" fmla="*/ 137 w 187"/>
                <a:gd name="T63" fmla="*/ 75 h 153"/>
                <a:gd name="T64" fmla="*/ 129 w 187"/>
                <a:gd name="T65" fmla="*/ 79 h 153"/>
                <a:gd name="T66" fmla="*/ 130 w 187"/>
                <a:gd name="T67" fmla="*/ 70 h 153"/>
                <a:gd name="T68" fmla="*/ 123 w 187"/>
                <a:gd name="T69" fmla="*/ 63 h 153"/>
                <a:gd name="T70" fmla="*/ 133 w 187"/>
                <a:gd name="T71" fmla="*/ 62 h 153"/>
                <a:gd name="T72" fmla="*/ 137 w 187"/>
                <a:gd name="T73" fmla="*/ 53 h 153"/>
                <a:gd name="T74" fmla="*/ 141 w 187"/>
                <a:gd name="T75" fmla="*/ 62 h 153"/>
                <a:gd name="T76" fmla="*/ 151 w 187"/>
                <a:gd name="T77" fmla="*/ 63 h 153"/>
                <a:gd name="T78" fmla="*/ 144 w 187"/>
                <a:gd name="T79" fmla="*/ 70 h 153"/>
                <a:gd name="T80" fmla="*/ 145 w 187"/>
                <a:gd name="T81" fmla="*/ 79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7" h="153">
                  <a:moveTo>
                    <a:pt x="187" y="69"/>
                  </a:moveTo>
                  <a:cubicBezTo>
                    <a:pt x="187" y="31"/>
                    <a:pt x="145" y="0"/>
                    <a:pt x="93" y="0"/>
                  </a:cubicBezTo>
                  <a:cubicBezTo>
                    <a:pt x="42" y="0"/>
                    <a:pt x="0" y="31"/>
                    <a:pt x="0" y="69"/>
                  </a:cubicBezTo>
                  <a:cubicBezTo>
                    <a:pt x="0" y="108"/>
                    <a:pt x="42" y="139"/>
                    <a:pt x="93" y="139"/>
                  </a:cubicBezTo>
                  <a:cubicBezTo>
                    <a:pt x="106" y="139"/>
                    <a:pt x="118" y="137"/>
                    <a:pt x="128" y="134"/>
                  </a:cubicBezTo>
                  <a:cubicBezTo>
                    <a:pt x="132" y="133"/>
                    <a:pt x="168" y="153"/>
                    <a:pt x="168" y="153"/>
                  </a:cubicBezTo>
                  <a:cubicBezTo>
                    <a:pt x="156" y="120"/>
                    <a:pt x="156" y="120"/>
                    <a:pt x="156" y="120"/>
                  </a:cubicBezTo>
                  <a:cubicBezTo>
                    <a:pt x="175" y="108"/>
                    <a:pt x="187" y="90"/>
                    <a:pt x="187" y="69"/>
                  </a:cubicBezTo>
                  <a:close/>
                  <a:moveTo>
                    <a:pt x="57" y="79"/>
                  </a:moveTo>
                  <a:cubicBezTo>
                    <a:pt x="49" y="75"/>
                    <a:pt x="49" y="75"/>
                    <a:pt x="49" y="75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2" y="70"/>
                    <a:pt x="42" y="70"/>
                    <a:pt x="42" y="70"/>
                  </a:cubicBezTo>
                  <a:cubicBezTo>
                    <a:pt x="35" y="63"/>
                    <a:pt x="35" y="63"/>
                    <a:pt x="35" y="63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49" y="53"/>
                    <a:pt x="49" y="53"/>
                    <a:pt x="49" y="53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62" y="63"/>
                    <a:pt x="62" y="63"/>
                    <a:pt x="62" y="63"/>
                  </a:cubicBezTo>
                  <a:cubicBezTo>
                    <a:pt x="56" y="70"/>
                    <a:pt x="56" y="70"/>
                    <a:pt x="56" y="70"/>
                  </a:cubicBezTo>
                  <a:lnTo>
                    <a:pt x="57" y="79"/>
                  </a:lnTo>
                  <a:close/>
                  <a:moveTo>
                    <a:pt x="106" y="83"/>
                  </a:moveTo>
                  <a:cubicBezTo>
                    <a:pt x="93" y="76"/>
                    <a:pt x="93" y="76"/>
                    <a:pt x="93" y="76"/>
                  </a:cubicBezTo>
                  <a:cubicBezTo>
                    <a:pt x="80" y="83"/>
                    <a:pt x="80" y="83"/>
                    <a:pt x="80" y="83"/>
                  </a:cubicBezTo>
                  <a:cubicBezTo>
                    <a:pt x="82" y="68"/>
                    <a:pt x="82" y="68"/>
                    <a:pt x="82" y="68"/>
                  </a:cubicBezTo>
                  <a:cubicBezTo>
                    <a:pt x="72" y="58"/>
                    <a:pt x="72" y="58"/>
                    <a:pt x="72" y="58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100" y="56"/>
                    <a:pt x="100" y="56"/>
                    <a:pt x="100" y="56"/>
                  </a:cubicBezTo>
                  <a:cubicBezTo>
                    <a:pt x="114" y="58"/>
                    <a:pt x="114" y="58"/>
                    <a:pt x="114" y="58"/>
                  </a:cubicBezTo>
                  <a:cubicBezTo>
                    <a:pt x="104" y="68"/>
                    <a:pt x="104" y="68"/>
                    <a:pt x="104" y="68"/>
                  </a:cubicBezTo>
                  <a:lnTo>
                    <a:pt x="106" y="83"/>
                  </a:lnTo>
                  <a:close/>
                  <a:moveTo>
                    <a:pt x="145" y="79"/>
                  </a:moveTo>
                  <a:cubicBezTo>
                    <a:pt x="137" y="75"/>
                    <a:pt x="137" y="75"/>
                    <a:pt x="137" y="75"/>
                  </a:cubicBezTo>
                  <a:cubicBezTo>
                    <a:pt x="129" y="79"/>
                    <a:pt x="129" y="79"/>
                    <a:pt x="129" y="79"/>
                  </a:cubicBezTo>
                  <a:cubicBezTo>
                    <a:pt x="130" y="70"/>
                    <a:pt x="130" y="70"/>
                    <a:pt x="130" y="70"/>
                  </a:cubicBezTo>
                  <a:cubicBezTo>
                    <a:pt x="123" y="63"/>
                    <a:pt x="123" y="63"/>
                    <a:pt x="123" y="63"/>
                  </a:cubicBezTo>
                  <a:cubicBezTo>
                    <a:pt x="133" y="62"/>
                    <a:pt x="133" y="62"/>
                    <a:pt x="133" y="62"/>
                  </a:cubicBezTo>
                  <a:cubicBezTo>
                    <a:pt x="137" y="53"/>
                    <a:pt x="137" y="53"/>
                    <a:pt x="137" y="53"/>
                  </a:cubicBezTo>
                  <a:cubicBezTo>
                    <a:pt x="141" y="62"/>
                    <a:pt x="141" y="62"/>
                    <a:pt x="141" y="62"/>
                  </a:cubicBezTo>
                  <a:cubicBezTo>
                    <a:pt x="151" y="63"/>
                    <a:pt x="151" y="63"/>
                    <a:pt x="151" y="63"/>
                  </a:cubicBezTo>
                  <a:cubicBezTo>
                    <a:pt x="144" y="70"/>
                    <a:pt x="144" y="70"/>
                    <a:pt x="144" y="70"/>
                  </a:cubicBezTo>
                  <a:lnTo>
                    <a:pt x="145" y="7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0" name="Text Placeholder 22">
            <a:extLst>
              <a:ext uri="{FF2B5EF4-FFF2-40B4-BE49-F238E27FC236}">
                <a16:creationId xmlns:a16="http://schemas.microsoft.com/office/drawing/2014/main" id="{783E17AB-88D1-713A-32B0-D54B6C136CDC}"/>
              </a:ext>
            </a:extLst>
          </p:cNvPr>
          <p:cNvSpPr txBox="1">
            <a:spLocks/>
          </p:cNvSpPr>
          <p:nvPr/>
        </p:nvSpPr>
        <p:spPr>
          <a:xfrm flipH="1">
            <a:off x="7087716" y="1027196"/>
            <a:ext cx="3525416" cy="3908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fa-IR" sz="2400" dirty="0">
                <a:solidFill>
                  <a:schemeClr val="accent2">
                    <a:lumMod val="50000"/>
                  </a:schemeClr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ارزیابی خودکار 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61" name="Text Placeholder 3">
            <a:extLst>
              <a:ext uri="{FF2B5EF4-FFF2-40B4-BE49-F238E27FC236}">
                <a16:creationId xmlns:a16="http://schemas.microsoft.com/office/drawing/2014/main" id="{4078C8B5-4351-006F-D0D1-82779CAB68C9}"/>
              </a:ext>
            </a:extLst>
          </p:cNvPr>
          <p:cNvSpPr txBox="1">
            <a:spLocks/>
          </p:cNvSpPr>
          <p:nvPr/>
        </p:nvSpPr>
        <p:spPr>
          <a:xfrm flipH="1">
            <a:off x="6632011" y="1636018"/>
            <a:ext cx="4219575" cy="8087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1">
              <a:lnSpc>
                <a:spcPct val="110000"/>
              </a:lnSpc>
              <a:spcBef>
                <a:spcPts val="0"/>
              </a:spcBef>
              <a:buNone/>
            </a:pPr>
            <a:endParaRPr lang="fa-IR" sz="2000" dirty="0">
              <a:cs typeface="B Nazanin" panose="00000400000000000000" pitchFamily="2" charset="-78"/>
            </a:endParaRPr>
          </a:p>
        </p:txBody>
      </p:sp>
      <p:sp>
        <p:nvSpPr>
          <p:cNvPr id="62" name="Text Placeholder 22">
            <a:extLst>
              <a:ext uri="{FF2B5EF4-FFF2-40B4-BE49-F238E27FC236}">
                <a16:creationId xmlns:a16="http://schemas.microsoft.com/office/drawing/2014/main" id="{E3C6B163-6DC8-5C51-A15C-A4464EA51C43}"/>
              </a:ext>
            </a:extLst>
          </p:cNvPr>
          <p:cNvSpPr txBox="1">
            <a:spLocks/>
          </p:cNvSpPr>
          <p:nvPr/>
        </p:nvSpPr>
        <p:spPr>
          <a:xfrm flipH="1">
            <a:off x="6218788" y="1469676"/>
            <a:ext cx="5010152" cy="3908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lnSpc>
                <a:spcPct val="200000"/>
              </a:lnSpc>
              <a:buNone/>
            </a:pPr>
            <a:r>
              <a:rPr lang="fa-IR" sz="2000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با استفاده از الگوریتم‌های هوش مصنوعی، می‌توان آزمون‌ها و تکالیف دانش‌آموزان را به‌صورت خودکار تصحیح کرد.</a:t>
            </a:r>
          </a:p>
          <a:p>
            <a:pPr marL="0" indent="0" algn="r" rtl="1">
              <a:lnSpc>
                <a:spcPct val="200000"/>
              </a:lnSpc>
              <a:buNone/>
            </a:pPr>
            <a:r>
              <a:rPr lang="fa-IR" sz="2000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 این امر سرعت ارزیابی را افزایش داده و معلمان را از انجام کارهای تکراری آزاد می‌کند.</a:t>
            </a:r>
            <a:endParaRPr lang="en-US" sz="2000" dirty="0">
              <a:solidFill>
                <a:schemeClr val="bg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63" name="Text Placeholder 3">
            <a:extLst>
              <a:ext uri="{FF2B5EF4-FFF2-40B4-BE49-F238E27FC236}">
                <a16:creationId xmlns:a16="http://schemas.microsoft.com/office/drawing/2014/main" id="{2F81DD23-D844-04CA-83B4-E0E487585957}"/>
              </a:ext>
            </a:extLst>
          </p:cNvPr>
          <p:cNvSpPr txBox="1">
            <a:spLocks/>
          </p:cNvSpPr>
          <p:nvPr/>
        </p:nvSpPr>
        <p:spPr>
          <a:xfrm flipH="1">
            <a:off x="6824901" y="3496050"/>
            <a:ext cx="4113163" cy="231147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365760" algn="just" rt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SzPct val="120000"/>
              <a:buFont typeface="Wingdings" panose="05000000000000000000" pitchFamily="2" charset="2"/>
              <a:buChar char="ü"/>
            </a:pPr>
            <a:endParaRPr lang="fa-IR" sz="18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64" name="Text Placeholder 3">
            <a:extLst>
              <a:ext uri="{FF2B5EF4-FFF2-40B4-BE49-F238E27FC236}">
                <a16:creationId xmlns:a16="http://schemas.microsoft.com/office/drawing/2014/main" id="{A16373D9-0597-4ED1-52CF-0566C50E9C15}"/>
              </a:ext>
            </a:extLst>
          </p:cNvPr>
          <p:cNvSpPr txBox="1">
            <a:spLocks/>
          </p:cNvSpPr>
          <p:nvPr/>
        </p:nvSpPr>
        <p:spPr>
          <a:xfrm flipH="1">
            <a:off x="733425" y="883723"/>
            <a:ext cx="4750090" cy="8087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lnSpc>
                <a:spcPct val="150000"/>
              </a:lnSpc>
              <a:spcBef>
                <a:spcPts val="0"/>
              </a:spcBef>
              <a:buNone/>
            </a:pPr>
            <a:r>
              <a:rPr lang="fa-IR" sz="2000" dirty="0">
                <a:latin typeface="Shabnam" panose="020B0603030804020204" pitchFamily="34" charset="-78"/>
                <a:cs typeface="Shabnam" panose="020B0603030804020204" pitchFamily="34" charset="-78"/>
              </a:rPr>
              <a:t>پلتفرم‌هایی مانند </a:t>
            </a:r>
            <a:endParaRPr lang="en-US" sz="2000" dirty="0">
              <a:latin typeface="Shabnam" panose="020B0603030804020204" pitchFamily="34" charset="-78"/>
              <a:cs typeface="Shabnam" panose="020B0603030804020204" pitchFamily="34" charset="-78"/>
            </a:endParaRPr>
          </a:p>
          <a:p>
            <a:pPr marL="0" indent="0" algn="r" rtl="1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dirty="0" err="1">
                <a:solidFill>
                  <a:srgbClr val="7030A0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Gradescope</a:t>
            </a:r>
            <a:r>
              <a:rPr lang="fa-IR" sz="2000" dirty="0">
                <a:solidFill>
                  <a:srgbClr val="7030A0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 </a:t>
            </a:r>
            <a:r>
              <a:rPr lang="en-US" sz="2000" dirty="0">
                <a:latin typeface="Shabnam" panose="020B0603030804020204" pitchFamily="34" charset="-78"/>
                <a:cs typeface="Shabnam" panose="020B0603030804020204" pitchFamily="34" charset="-78"/>
              </a:rPr>
              <a:t> </a:t>
            </a:r>
            <a:r>
              <a:rPr lang="fa-IR" sz="2000" dirty="0">
                <a:latin typeface="Shabnam" panose="020B0603030804020204" pitchFamily="34" charset="-78"/>
                <a:cs typeface="Shabnam" panose="020B0603030804020204" pitchFamily="34" charset="-78"/>
              </a:rPr>
              <a:t>و </a:t>
            </a:r>
            <a:r>
              <a:rPr lang="en-US" sz="2000" dirty="0">
                <a:solidFill>
                  <a:srgbClr val="7030A0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Turnitin </a:t>
            </a:r>
            <a:endParaRPr lang="fa-IR" sz="2000" dirty="0">
              <a:solidFill>
                <a:srgbClr val="7030A0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  <a:p>
            <a:pPr marL="0" indent="0" algn="r" rtl="1">
              <a:lnSpc>
                <a:spcPct val="150000"/>
              </a:lnSpc>
              <a:spcBef>
                <a:spcPts val="0"/>
              </a:spcBef>
              <a:buNone/>
            </a:pPr>
            <a:r>
              <a:rPr lang="fa-IR" sz="2000" dirty="0">
                <a:latin typeface="Shabnam" panose="020B0603030804020204" pitchFamily="34" charset="-78"/>
                <a:cs typeface="Shabnam" panose="020B0603030804020204" pitchFamily="34" charset="-78"/>
              </a:rPr>
              <a:t>از هوش مصنوعی برای تصحیح آزمون‌ها و ارزیابی تکالیف استفاده می‌کنند. </a:t>
            </a:r>
          </a:p>
          <a:p>
            <a:pPr marL="0" indent="0" algn="r" rtl="1">
              <a:lnSpc>
                <a:spcPct val="150000"/>
              </a:lnSpc>
              <a:spcBef>
                <a:spcPts val="0"/>
              </a:spcBef>
              <a:buNone/>
            </a:pPr>
            <a:r>
              <a:rPr lang="fa-IR" sz="2000" dirty="0">
                <a:latin typeface="Shabnam" panose="020B0603030804020204" pitchFamily="34" charset="-78"/>
                <a:cs typeface="Shabnam" panose="020B0603030804020204" pitchFamily="34" charset="-78"/>
              </a:rPr>
              <a:t>هوش مصنوعی پاسخ‌ها را تحلیل کرده و بر اساس استانداردهای تعیین شده، نمره‌دهی می‌کند.</a:t>
            </a:r>
          </a:p>
          <a:p>
            <a:pPr marL="0" indent="0" algn="r" rtl="1">
              <a:lnSpc>
                <a:spcPct val="150000"/>
              </a:lnSpc>
              <a:spcBef>
                <a:spcPts val="0"/>
              </a:spcBef>
              <a:buNone/>
            </a:pPr>
            <a:r>
              <a:rPr lang="fa-IR" sz="2000" dirty="0">
                <a:latin typeface="Shabnam" panose="020B0603030804020204" pitchFamily="34" charset="-78"/>
                <a:cs typeface="Shabnam" panose="020B0603030804020204" pitchFamily="34" charset="-78"/>
              </a:rPr>
              <a:t>وب‌سایت‌های مرتبط:</a:t>
            </a:r>
          </a:p>
          <a:p>
            <a:pPr marL="0" indent="0" algn="r" rtl="1">
              <a:lnSpc>
                <a:spcPct val="150000"/>
              </a:lnSpc>
              <a:spcBef>
                <a:spcPts val="0"/>
              </a:spcBef>
              <a:buNone/>
            </a:pPr>
            <a:r>
              <a:rPr lang="fa-IR" sz="2000" dirty="0">
                <a:latin typeface="Shabnam" panose="020B0603030804020204" pitchFamily="34" charset="-78"/>
                <a:cs typeface="Shabnam" panose="020B0603030804020204" pitchFamily="34" charset="-78"/>
              </a:rPr>
              <a:t> </a:t>
            </a:r>
            <a:r>
              <a:rPr lang="en-US" sz="2000" dirty="0" err="1">
                <a:latin typeface="Shabnam" panose="020B0603030804020204" pitchFamily="34" charset="-78"/>
                <a:cs typeface="Shabnam" panose="020B0603030804020204" pitchFamily="34" charset="-78"/>
              </a:rPr>
              <a:t>Gradescope</a:t>
            </a:r>
            <a:r>
              <a:rPr lang="en-US" sz="2000" dirty="0">
                <a:latin typeface="Shabnam" panose="020B0603030804020204" pitchFamily="34" charset="-78"/>
                <a:cs typeface="Shabnam" panose="020B0603030804020204" pitchFamily="34" charset="-78"/>
              </a:rPr>
              <a:t>، </a:t>
            </a:r>
            <a:r>
              <a:rPr lang="en-US" sz="2400" b="1" dirty="0">
                <a:solidFill>
                  <a:srgbClr val="0070C0"/>
                </a:solidFill>
                <a:cs typeface="B Nazanin" panose="00000400000000000000" pitchFamily="2" charset="-78"/>
              </a:rPr>
              <a:t>Turnitin</a:t>
            </a:r>
            <a:endParaRPr lang="fa-IR" sz="2400" b="1" dirty="0">
              <a:solidFill>
                <a:srgbClr val="0070C0"/>
              </a:solidFill>
              <a:cs typeface="B Nazanin" panose="00000400000000000000" pitchFamily="2" charset="-78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2F90A794-D428-4352-A2A9-F53D6B0F88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240" y="4229101"/>
            <a:ext cx="4359275" cy="2043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C6E938F7-A682-4C23-9361-675FED6BD6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a-IR" dirty="0"/>
              <a:t>   </a:t>
            </a:r>
            <a:endParaRPr lang="en-US" dirty="0"/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743966A0-CE0F-4BCE-A6BD-61BDAB17AC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347" y="4697856"/>
            <a:ext cx="5010152" cy="1699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3162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067C85-3839-796B-5F8E-65CD18A84D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192453">
            <a:off x="8224808" y="449361"/>
            <a:ext cx="2763330" cy="347308"/>
          </a:xfrm>
        </p:spPr>
        <p:txBody>
          <a:bodyPr/>
          <a:lstStyle/>
          <a:p>
            <a:r>
              <a:rPr lang="fa-IR" dirty="0"/>
              <a:t>کاربردهای هوش مصنوعی در مدارس ایران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B07AAF9-38B5-1212-6438-FEA3F77846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 rot="21418922">
            <a:off x="6452516" y="485346"/>
            <a:ext cx="931730" cy="299580"/>
          </a:xfrm>
        </p:spPr>
        <p:txBody>
          <a:bodyPr/>
          <a:lstStyle/>
          <a:p>
            <a:r>
              <a:rPr lang="fa-IR" dirty="0"/>
              <a:t>7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5521D48-6F31-9C10-2A42-6B196579CC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 rot="176449">
            <a:off x="4674408" y="495261"/>
            <a:ext cx="931730" cy="299580"/>
          </a:xfrm>
        </p:spPr>
        <p:txBody>
          <a:bodyPr/>
          <a:lstStyle/>
          <a:p>
            <a:r>
              <a:rPr lang="fa-IR" dirty="0"/>
              <a:t>8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989BFE-A60E-E037-BB5B-1F65810C723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 rot="21442833">
            <a:off x="11520488" y="525463"/>
            <a:ext cx="671512" cy="236537"/>
          </a:xfrm>
          <a:prstGeom prst="rect">
            <a:avLst/>
          </a:prstGeom>
        </p:spPr>
        <p:txBody>
          <a:bodyPr/>
          <a:lstStyle/>
          <a:p>
            <a:fld id="{CF4FEFAA-A34F-4B1A-923B-840D046F275D}" type="slidenum">
              <a:rPr lang="fa-IR" smtClean="0"/>
              <a:pPr/>
              <a:t>6</a:t>
            </a:fld>
            <a:endParaRPr lang="fa-IR" dirty="0"/>
          </a:p>
        </p:txBody>
      </p:sp>
      <p:sp>
        <p:nvSpPr>
          <p:cNvPr id="14" name="Text Placeholder 22">
            <a:extLst>
              <a:ext uri="{FF2B5EF4-FFF2-40B4-BE49-F238E27FC236}">
                <a16:creationId xmlns:a16="http://schemas.microsoft.com/office/drawing/2014/main" id="{BD58B475-84CD-E9F6-35BA-855D79A6C623}"/>
              </a:ext>
            </a:extLst>
          </p:cNvPr>
          <p:cNvSpPr txBox="1">
            <a:spLocks/>
          </p:cNvSpPr>
          <p:nvPr/>
        </p:nvSpPr>
        <p:spPr>
          <a:xfrm flipH="1">
            <a:off x="6798900" y="1086809"/>
            <a:ext cx="4380568" cy="44212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fa-IR" sz="2000" dirty="0">
                <a:solidFill>
                  <a:schemeClr val="accent2">
                    <a:lumMod val="50000"/>
                  </a:schemeClr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پشتیبانی از دانش آموزان با نیازهای خاص </a:t>
            </a:r>
            <a:endParaRPr lang="en-US" sz="2000" dirty="0">
              <a:solidFill>
                <a:schemeClr val="accent2">
                  <a:lumMod val="50000"/>
                </a:schemeClr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0EB70F75-6630-8A3C-CEF1-174CB50F2481}"/>
              </a:ext>
            </a:extLst>
          </p:cNvPr>
          <p:cNvSpPr txBox="1">
            <a:spLocks/>
          </p:cNvSpPr>
          <p:nvPr/>
        </p:nvSpPr>
        <p:spPr>
          <a:xfrm flipH="1">
            <a:off x="1297352" y="2942280"/>
            <a:ext cx="4219575" cy="116864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1">
              <a:lnSpc>
                <a:spcPct val="120000"/>
              </a:lnSpc>
              <a:buNone/>
            </a:pPr>
            <a:r>
              <a:rPr lang="fa-IR" sz="1800" dirty="0">
                <a:latin typeface="Shabnam" panose="020B0603030804020204" pitchFamily="34" charset="-78"/>
                <a:cs typeface="Shabnam" panose="020B0603030804020204" pitchFamily="34" charset="-78"/>
              </a:rPr>
              <a:t>ابزارهایی مانند: </a:t>
            </a:r>
            <a:r>
              <a:rPr lang="en-US" sz="1800" dirty="0">
                <a:solidFill>
                  <a:srgbClr val="7030A0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Otter.ai </a:t>
            </a:r>
            <a:r>
              <a:rPr lang="fa-IR" sz="1800" dirty="0">
                <a:solidFill>
                  <a:srgbClr val="7030A0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  </a:t>
            </a:r>
            <a:r>
              <a:rPr lang="fa-IR" sz="1800" dirty="0">
                <a:latin typeface="Shabnam" panose="020B0603030804020204" pitchFamily="34" charset="-78"/>
                <a:cs typeface="Shabnam" panose="020B0603030804020204" pitchFamily="34" charset="-78"/>
              </a:rPr>
              <a:t>و </a:t>
            </a:r>
            <a:r>
              <a:rPr lang="en-US" sz="1800" dirty="0">
                <a:solidFill>
                  <a:srgbClr val="7030A0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Speechify </a:t>
            </a:r>
            <a:endParaRPr lang="fa-IR" sz="1800" dirty="0">
              <a:solidFill>
                <a:srgbClr val="7030A0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  <a:p>
            <a:pPr marL="0" indent="0" algn="just" rtl="1">
              <a:lnSpc>
                <a:spcPct val="120000"/>
              </a:lnSpc>
              <a:buNone/>
            </a:pPr>
            <a:r>
              <a:rPr lang="fa-IR" sz="1800" dirty="0">
                <a:latin typeface="Shabnam" panose="020B0603030804020204" pitchFamily="34" charset="-78"/>
                <a:cs typeface="Shabnam" panose="020B0603030804020204" pitchFamily="34" charset="-78"/>
              </a:rPr>
              <a:t>از هوش مصنوعی برای تبدیل گفتار به متن یا متن به گفتار استفاده می‌کنند.</a:t>
            </a:r>
          </a:p>
          <a:p>
            <a:pPr marL="0" indent="0" algn="just" rtl="1">
              <a:lnSpc>
                <a:spcPct val="120000"/>
              </a:lnSpc>
              <a:buNone/>
            </a:pPr>
            <a:r>
              <a:rPr lang="fa-IR" sz="1800" dirty="0">
                <a:latin typeface="Shabnam" panose="020B0603030804020204" pitchFamily="34" charset="-78"/>
                <a:cs typeface="Shabnam" panose="020B0603030804020204" pitchFamily="34" charset="-78"/>
              </a:rPr>
              <a:t> این ابزارها می‌توانند به دانش‌آموزانی با مشکلات شنیداری یا دیداری کمک کنند.</a:t>
            </a:r>
          </a:p>
          <a:p>
            <a:pPr marL="0" indent="0" algn="just" rtl="1">
              <a:lnSpc>
                <a:spcPct val="120000"/>
              </a:lnSpc>
              <a:buNone/>
            </a:pPr>
            <a:r>
              <a:rPr lang="fa-IR" sz="1800" dirty="0">
                <a:latin typeface="Shabnam" panose="020B0603030804020204" pitchFamily="34" charset="-78"/>
                <a:cs typeface="Shabnam" panose="020B0603030804020204" pitchFamily="34" charset="-78"/>
              </a:rPr>
              <a:t>وب‌سایت‌های مرتبط</a:t>
            </a:r>
            <a:r>
              <a:rPr lang="fa-IR" sz="2000" dirty="0">
                <a:cs typeface="2  Nazanin" panose="00000400000000000000" pitchFamily="2" charset="-78"/>
              </a:rPr>
              <a:t>:</a:t>
            </a:r>
          </a:p>
          <a:p>
            <a:pPr marL="0" indent="0" algn="just" rtl="1">
              <a:lnSpc>
                <a:spcPct val="120000"/>
              </a:lnSpc>
              <a:buNone/>
            </a:pPr>
            <a:r>
              <a:rPr lang="fa-IR" sz="2000" b="1" dirty="0">
                <a:solidFill>
                  <a:srgbClr val="0070C0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Otter.ai, Speechify</a:t>
            </a:r>
            <a:endParaRPr lang="fa-IR" sz="1800" dirty="0">
              <a:solidFill>
                <a:srgbClr val="0070C0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F780B35E-2837-C526-67D2-05F1993E481B}"/>
              </a:ext>
            </a:extLst>
          </p:cNvPr>
          <p:cNvSpPr txBox="1">
            <a:spLocks/>
          </p:cNvSpPr>
          <p:nvPr/>
        </p:nvSpPr>
        <p:spPr>
          <a:xfrm flipH="1">
            <a:off x="6389094" y="1528936"/>
            <a:ext cx="4888505" cy="44212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lnSpc>
                <a:spcPct val="150000"/>
              </a:lnSpc>
              <a:buNone/>
            </a:pPr>
            <a:r>
              <a:rPr lang="fa-IR" sz="2000" dirty="0">
                <a:latin typeface="Shabnam" panose="020B0603030804020204" pitchFamily="34" charset="-78"/>
                <a:cs typeface="Shabnam" panose="020B0603030804020204" pitchFamily="34" charset="-78"/>
              </a:rPr>
              <a:t>هوش مصنوعی می‌تواند ابزارهای کمک‌آموزشی برای دانش‌آموزان با نیازهای خاص ایجاد کند.</a:t>
            </a:r>
            <a:endParaRPr lang="en-US" sz="2000" dirty="0">
              <a:latin typeface="Shabnam" panose="020B0603030804020204" pitchFamily="34" charset="-78"/>
              <a:cs typeface="Shabnam" panose="020B0603030804020204" pitchFamily="34" charset="-78"/>
            </a:endParaRP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000" dirty="0">
                <a:latin typeface="Shabnam" panose="020B0603030804020204" pitchFamily="34" charset="-78"/>
                <a:cs typeface="Shabnam" panose="020B0603030804020204" pitchFamily="34" charset="-78"/>
              </a:rPr>
              <a:t> به عنوان مثال، فناوری تشخیص صدا و تبدیل گفتار به متن می‌تواند به دانش‌آموزانی که مشکلات شنیداری یا گفتاری دارند، کمک کند</a:t>
            </a:r>
            <a:r>
              <a:rPr lang="fa-IR" sz="2000" b="1" dirty="0">
                <a:latin typeface="Shabnam" panose="020B0603030804020204" pitchFamily="34" charset="-78"/>
                <a:cs typeface="Shabnam" panose="020B0603030804020204" pitchFamily="34" charset="-78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D78F48-691E-4D2A-BE1A-EFBAD03F76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99" y="4421757"/>
            <a:ext cx="3478179" cy="19538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6971920-A5E0-47A8-9B17-DF4A75E9523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a-IR" dirty="0"/>
              <a:t> 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1FA172C-E059-47E2-A746-0BF7D6C648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358" y="1113523"/>
            <a:ext cx="4380569" cy="171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387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57958E1-417C-4B4D-BB29-5E987A51C8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192453">
            <a:off x="7588028" y="448989"/>
            <a:ext cx="3194756" cy="350507"/>
          </a:xfrm>
        </p:spPr>
        <p:txBody>
          <a:bodyPr/>
          <a:lstStyle/>
          <a:p>
            <a:r>
              <a:rPr lang="fa-IR" dirty="0"/>
              <a:t>کاربردهای هوش مصنوعی در مدارس ایران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1BD3FCA-CA1E-FCA1-4161-97E7860E12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 rot="21418922">
            <a:off x="6452516" y="485346"/>
            <a:ext cx="931730" cy="299580"/>
          </a:xfrm>
        </p:spPr>
        <p:txBody>
          <a:bodyPr/>
          <a:lstStyle/>
          <a:p>
            <a:r>
              <a:rPr lang="fa-IR" dirty="0"/>
              <a:t>9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602A877-B6F9-78B7-7B4F-2DC2F4A24C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 rot="176449">
            <a:off x="4674408" y="495261"/>
            <a:ext cx="931730" cy="299580"/>
          </a:xfrm>
        </p:spPr>
        <p:txBody>
          <a:bodyPr/>
          <a:lstStyle/>
          <a:p>
            <a:r>
              <a:rPr lang="fa-IR" dirty="0"/>
              <a:t>10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B62DBF-4AB6-C905-6FA3-355929B068C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 rot="21442833">
            <a:off x="11520488" y="525463"/>
            <a:ext cx="671512" cy="236537"/>
          </a:xfrm>
          <a:prstGeom prst="rect">
            <a:avLst/>
          </a:prstGeom>
        </p:spPr>
        <p:txBody>
          <a:bodyPr/>
          <a:lstStyle/>
          <a:p>
            <a:r>
              <a:rPr lang="fa-IR" dirty="0"/>
              <a:t>6</a:t>
            </a:r>
          </a:p>
        </p:txBody>
      </p:sp>
      <p:sp>
        <p:nvSpPr>
          <p:cNvPr id="14" name="Text Placeholder 22">
            <a:extLst>
              <a:ext uri="{FF2B5EF4-FFF2-40B4-BE49-F238E27FC236}">
                <a16:creationId xmlns:a16="http://schemas.microsoft.com/office/drawing/2014/main" id="{0343844D-45F0-F2E7-6526-EA8CB986B12E}"/>
              </a:ext>
            </a:extLst>
          </p:cNvPr>
          <p:cNvSpPr txBox="1">
            <a:spLocks/>
          </p:cNvSpPr>
          <p:nvPr/>
        </p:nvSpPr>
        <p:spPr>
          <a:xfrm flipH="1">
            <a:off x="6887479" y="1104349"/>
            <a:ext cx="4189262" cy="3908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fa-IR" sz="2000" dirty="0">
                <a:solidFill>
                  <a:schemeClr val="accent2">
                    <a:lumMod val="50000"/>
                  </a:schemeClr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تشخیص و تحلیل داده های آموزشی</a:t>
            </a:r>
            <a:endParaRPr lang="en-US" sz="2000" dirty="0">
              <a:solidFill>
                <a:schemeClr val="accent2">
                  <a:lumMod val="50000"/>
                </a:schemeClr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FE802F3-0977-A2A8-9E32-23520EF84314}"/>
              </a:ext>
            </a:extLst>
          </p:cNvPr>
          <p:cNvSpPr txBox="1">
            <a:spLocks/>
          </p:cNvSpPr>
          <p:nvPr/>
        </p:nvSpPr>
        <p:spPr>
          <a:xfrm flipH="1">
            <a:off x="6314173" y="1698408"/>
            <a:ext cx="4762568" cy="8087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lnSpc>
                <a:spcPct val="150000"/>
              </a:lnSpc>
              <a:spcBef>
                <a:spcPts val="0"/>
              </a:spcBef>
              <a:buNone/>
            </a:pPr>
            <a:r>
              <a:rPr lang="fa-IR" sz="1800" dirty="0">
                <a:latin typeface="Shabnam" panose="020B0603030804020204" pitchFamily="34" charset="-78"/>
                <a:cs typeface="Shabnam" panose="020B0603030804020204" pitchFamily="34" charset="-78"/>
              </a:rPr>
              <a:t>سیستم‌های هوش مصنوعی می‌توانند داده‌های آموزشی را تحلیل کنند تا الگوهای یادگیری دانش‌آموزان شناسایی شود.</a:t>
            </a:r>
          </a:p>
          <a:p>
            <a:pPr marL="0" indent="0" algn="r" rtl="1">
              <a:lnSpc>
                <a:spcPct val="150000"/>
              </a:lnSpc>
              <a:spcBef>
                <a:spcPts val="0"/>
              </a:spcBef>
              <a:buNone/>
            </a:pPr>
            <a:r>
              <a:rPr lang="fa-IR" sz="1800" dirty="0">
                <a:latin typeface="Shabnam" panose="020B0603030804020204" pitchFamily="34" charset="-78"/>
                <a:cs typeface="Shabnam" panose="020B0603030804020204" pitchFamily="34" charset="-78"/>
              </a:rPr>
              <a:t> این تحلیل‌ها می‌تواند به معلمان در شناسایی نقاط قوت و ضعف دانش‌آموزان کمک کند.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134CA0F0-8000-3156-E62D-AC78B7265AB5}"/>
              </a:ext>
            </a:extLst>
          </p:cNvPr>
          <p:cNvSpPr txBox="1">
            <a:spLocks/>
          </p:cNvSpPr>
          <p:nvPr/>
        </p:nvSpPr>
        <p:spPr>
          <a:xfrm flipH="1">
            <a:off x="919840" y="901717"/>
            <a:ext cx="4762569" cy="244899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1">
              <a:lnSpc>
                <a:spcPct val="150000"/>
              </a:lnSpc>
              <a:spcBef>
                <a:spcPts val="0"/>
              </a:spcBef>
              <a:buNone/>
            </a:pPr>
            <a:r>
              <a:rPr lang="fa-IR" sz="1800" dirty="0">
                <a:latin typeface="Shabnam" panose="020B0603030804020204" pitchFamily="34" charset="-78"/>
                <a:cs typeface="Shabnam" panose="020B0603030804020204" pitchFamily="34" charset="-78"/>
              </a:rPr>
              <a:t>پلتفرم‌هایی مانند: </a:t>
            </a:r>
            <a:r>
              <a:rPr lang="en-US" sz="2000" dirty="0">
                <a:solidFill>
                  <a:srgbClr val="7030A0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Socrative</a:t>
            </a:r>
            <a:r>
              <a:rPr lang="fa-IR" sz="1800" dirty="0">
                <a:latin typeface="Shabnam" panose="020B0603030804020204" pitchFamily="34" charset="-78"/>
                <a:cs typeface="Shabnam" panose="020B0603030804020204" pitchFamily="34" charset="-78"/>
              </a:rPr>
              <a:t> </a:t>
            </a:r>
            <a:r>
              <a:rPr lang="en-US" sz="1800" dirty="0">
                <a:latin typeface="Shabnam" panose="020B0603030804020204" pitchFamily="34" charset="-78"/>
                <a:cs typeface="Shabnam" panose="020B0603030804020204" pitchFamily="34" charset="-78"/>
              </a:rPr>
              <a:t> </a:t>
            </a:r>
            <a:r>
              <a:rPr lang="fa-IR" sz="1800" dirty="0">
                <a:latin typeface="Shabnam" panose="020B0603030804020204" pitchFamily="34" charset="-78"/>
                <a:cs typeface="Shabnam" panose="020B0603030804020204" pitchFamily="34" charset="-78"/>
              </a:rPr>
              <a:t>و </a:t>
            </a:r>
            <a:r>
              <a:rPr lang="en-US" sz="2000" dirty="0">
                <a:solidFill>
                  <a:srgbClr val="7030A0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Tableau</a:t>
            </a:r>
            <a:r>
              <a:rPr lang="en-US" sz="1800" dirty="0">
                <a:latin typeface="Shabnam" panose="020B0603030804020204" pitchFamily="34" charset="-78"/>
                <a:cs typeface="Shabnam" panose="020B0603030804020204" pitchFamily="34" charset="-78"/>
              </a:rPr>
              <a:t> </a:t>
            </a:r>
            <a:endParaRPr lang="fa-IR" sz="1800" dirty="0">
              <a:latin typeface="Shabnam" panose="020B0603030804020204" pitchFamily="34" charset="-78"/>
              <a:cs typeface="Shabnam" panose="020B0603030804020204" pitchFamily="34" charset="-78"/>
            </a:endParaRPr>
          </a:p>
          <a:p>
            <a:pPr marL="0" indent="0" algn="just" rtl="1">
              <a:lnSpc>
                <a:spcPct val="150000"/>
              </a:lnSpc>
              <a:spcBef>
                <a:spcPts val="0"/>
              </a:spcBef>
              <a:buNone/>
            </a:pPr>
            <a:r>
              <a:rPr lang="fa-IR" sz="1800" dirty="0">
                <a:latin typeface="Shabnam" panose="020B0603030804020204" pitchFamily="34" charset="-78"/>
                <a:cs typeface="Shabnam" panose="020B0603030804020204" pitchFamily="34" charset="-78"/>
              </a:rPr>
              <a:t>داده‌های آموزشی را جمع‌آوری و تحلیل می‌کنند. هوش مصنوعی می‌تواند الگوهای عملکردی دانش‌آموزان را شناسایی کند و به معلمان اطلاعاتی در مورد نقاط ضعف و قوت دانش‌آموزان بدهد.</a:t>
            </a:r>
          </a:p>
          <a:p>
            <a:pPr marL="0" indent="0" algn="just" rtl="1">
              <a:lnSpc>
                <a:spcPct val="150000"/>
              </a:lnSpc>
              <a:spcBef>
                <a:spcPts val="0"/>
              </a:spcBef>
              <a:buNone/>
            </a:pPr>
            <a:r>
              <a:rPr lang="fa-IR" sz="1800" dirty="0">
                <a:latin typeface="Shabnam" panose="020B0603030804020204" pitchFamily="34" charset="-78"/>
                <a:cs typeface="Shabnam" panose="020B0603030804020204" pitchFamily="34" charset="-78"/>
              </a:rPr>
              <a:t>وب‌سایت‌های مرتبط: </a:t>
            </a:r>
          </a:p>
          <a:p>
            <a:pPr marL="0" indent="0" algn="just" rtl="1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0070C0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Socrative، Tableau</a:t>
            </a:r>
            <a:endParaRPr lang="fa-IR" sz="2400" dirty="0">
              <a:solidFill>
                <a:srgbClr val="0070C0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0A44DAEB-A316-48E2-8B94-E2CBCECEF06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2"/>
          <a:stretch>
            <a:fillRect/>
          </a:stretch>
        </p:blipFill>
        <p:spPr>
          <a:xfrm>
            <a:off x="6314173" y="4269959"/>
            <a:ext cx="5087388" cy="2127015"/>
          </a:xfrm>
        </p:spPr>
      </p:pic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91D747D8-1E4B-4988-81EA-79B1FB069FF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0" b="5590"/>
          <a:stretch>
            <a:fillRect/>
          </a:stretch>
        </p:blipFill>
        <p:spPr>
          <a:xfrm>
            <a:off x="790439" y="4269959"/>
            <a:ext cx="3781357" cy="2127015"/>
          </a:xfrm>
        </p:spPr>
      </p:pic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0B0CA37-9B2F-4BE5-B8A0-A78A6009768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a-IR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507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51CC333-BAB8-766F-9C27-5D4246D901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192453">
            <a:off x="7617999" y="397576"/>
            <a:ext cx="3245959" cy="321112"/>
          </a:xfrm>
        </p:spPr>
        <p:txBody>
          <a:bodyPr/>
          <a:lstStyle/>
          <a:p>
            <a:r>
              <a:rPr lang="fa-IR" dirty="0"/>
              <a:t>کاربردهای هوش مصنوعی در مدارس ایران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D5991F1-9835-0AFB-2A6B-DE7B28FA6F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a-IR" dirty="0"/>
              <a:t>11</a:t>
            </a:r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26449F3-E471-6B4F-00D7-1129CF2926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a-IR" dirty="0"/>
              <a:t>12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05436D41-7A71-1F1B-5DAD-66BB853D826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 rot="21442833">
            <a:off x="11520488" y="525463"/>
            <a:ext cx="671512" cy="236537"/>
          </a:xfrm>
          <a:prstGeom prst="rect">
            <a:avLst/>
          </a:prstGeom>
        </p:spPr>
        <p:txBody>
          <a:bodyPr/>
          <a:lstStyle/>
          <a:p>
            <a:fld id="{CF4FEFAA-A34F-4B1A-923B-840D046F275D}" type="slidenum">
              <a:rPr lang="fa-IR" smtClean="0"/>
              <a:pPr/>
              <a:t>8</a:t>
            </a:fld>
            <a:endParaRPr lang="fa-IR" dirty="0"/>
          </a:p>
        </p:txBody>
      </p:sp>
      <p:sp>
        <p:nvSpPr>
          <p:cNvPr id="1039" name="Text Placeholder 3">
            <a:extLst>
              <a:ext uri="{FF2B5EF4-FFF2-40B4-BE49-F238E27FC236}">
                <a16:creationId xmlns:a16="http://schemas.microsoft.com/office/drawing/2014/main" id="{E1408F38-5DE2-1E9A-49C8-B50424B5FE20}"/>
              </a:ext>
            </a:extLst>
          </p:cNvPr>
          <p:cNvSpPr txBox="1">
            <a:spLocks/>
          </p:cNvSpPr>
          <p:nvPr/>
        </p:nvSpPr>
        <p:spPr>
          <a:xfrm flipH="1">
            <a:off x="6296024" y="1584084"/>
            <a:ext cx="4936561" cy="8087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1">
              <a:lnSpc>
                <a:spcPct val="150000"/>
              </a:lnSpc>
              <a:spcBef>
                <a:spcPts val="0"/>
              </a:spcBef>
              <a:buNone/>
            </a:pPr>
            <a:r>
              <a:rPr lang="fa-IR" sz="2000" dirty="0">
                <a:latin typeface="Shabnam" panose="020B0603030804020204" pitchFamily="34" charset="-78"/>
                <a:cs typeface="Shabnam" panose="020B0603030804020204" pitchFamily="34" charset="-78"/>
              </a:rPr>
              <a:t>با استفاده از اپلیکیشن‌های هوش مصنوعی، دانش‌آموزان می‌توانند به‌صورت تعاملی زبان‌های خارجی را تمرین کنند و بازخورد دریافت کنند.</a:t>
            </a:r>
          </a:p>
        </p:txBody>
      </p:sp>
      <p:sp>
        <p:nvSpPr>
          <p:cNvPr id="1041" name="Text Placeholder 3">
            <a:extLst>
              <a:ext uri="{FF2B5EF4-FFF2-40B4-BE49-F238E27FC236}">
                <a16:creationId xmlns:a16="http://schemas.microsoft.com/office/drawing/2014/main" id="{C6140B29-FD20-1385-FA00-1043D168AF45}"/>
              </a:ext>
            </a:extLst>
          </p:cNvPr>
          <p:cNvSpPr txBox="1">
            <a:spLocks/>
          </p:cNvSpPr>
          <p:nvPr/>
        </p:nvSpPr>
        <p:spPr>
          <a:xfrm flipH="1">
            <a:off x="1311576" y="971989"/>
            <a:ext cx="4301634" cy="10164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1">
              <a:lnSpc>
                <a:spcPct val="150000"/>
              </a:lnSpc>
              <a:spcBef>
                <a:spcPts val="0"/>
              </a:spcBef>
              <a:buNone/>
            </a:pPr>
            <a:r>
              <a:rPr lang="fa-IR" sz="2000" dirty="0">
                <a:latin typeface="Shabnam" panose="020B0603030804020204" pitchFamily="34" charset="-78"/>
                <a:cs typeface="Shabnam" panose="020B0603030804020204" pitchFamily="34" charset="-78"/>
              </a:rPr>
              <a:t>برنامه‌هایی مانند: </a:t>
            </a:r>
            <a:r>
              <a:rPr lang="en-US" sz="2000" dirty="0">
                <a:solidFill>
                  <a:srgbClr val="7030A0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Duolingo</a:t>
            </a:r>
            <a:r>
              <a:rPr lang="fa-IR" sz="2000" dirty="0">
                <a:latin typeface="Shabnam" panose="020B0603030804020204" pitchFamily="34" charset="-78"/>
                <a:cs typeface="Shabnam" panose="020B0603030804020204" pitchFamily="34" charset="-78"/>
              </a:rPr>
              <a:t> </a:t>
            </a:r>
            <a:r>
              <a:rPr lang="en-US" sz="2000" dirty="0">
                <a:latin typeface="Shabnam" panose="020B0603030804020204" pitchFamily="34" charset="-78"/>
                <a:cs typeface="Shabnam" panose="020B0603030804020204" pitchFamily="34" charset="-78"/>
              </a:rPr>
              <a:t> </a:t>
            </a:r>
            <a:r>
              <a:rPr lang="fa-IR" sz="2000" dirty="0">
                <a:latin typeface="Shabnam" panose="020B0603030804020204" pitchFamily="34" charset="-78"/>
                <a:cs typeface="Shabnam" panose="020B0603030804020204" pitchFamily="34" charset="-78"/>
              </a:rPr>
              <a:t>و </a:t>
            </a:r>
            <a:r>
              <a:rPr lang="en-US" sz="2000" dirty="0" err="1">
                <a:solidFill>
                  <a:srgbClr val="7030A0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Babbel</a:t>
            </a:r>
            <a:r>
              <a:rPr lang="en-US" sz="2000" dirty="0">
                <a:latin typeface="Shabnam" panose="020B0603030804020204" pitchFamily="34" charset="-78"/>
                <a:cs typeface="Shabnam" panose="020B0603030804020204" pitchFamily="34" charset="-78"/>
              </a:rPr>
              <a:t> </a:t>
            </a:r>
            <a:endParaRPr lang="fa-IR" sz="2000" dirty="0">
              <a:latin typeface="Shabnam" panose="020B0603030804020204" pitchFamily="34" charset="-78"/>
              <a:cs typeface="Shabnam" panose="020B0603030804020204" pitchFamily="34" charset="-78"/>
            </a:endParaRPr>
          </a:p>
          <a:p>
            <a:pPr marL="0" indent="0" algn="just" rtl="1">
              <a:lnSpc>
                <a:spcPct val="150000"/>
              </a:lnSpc>
              <a:spcBef>
                <a:spcPts val="0"/>
              </a:spcBef>
              <a:buNone/>
            </a:pPr>
            <a:r>
              <a:rPr lang="fa-IR" sz="2000" dirty="0">
                <a:latin typeface="Shabnam" panose="020B0603030804020204" pitchFamily="34" charset="-78"/>
                <a:cs typeface="Shabnam" panose="020B0603030804020204" pitchFamily="34" charset="-78"/>
              </a:rPr>
              <a:t>از هوش مصنوعی برای ارائه تمرینات شخصی‌سازی‌شده و بازخورد آنی استفاده می‌کنند. </a:t>
            </a:r>
          </a:p>
          <a:p>
            <a:pPr marL="0" indent="0" algn="just" rtl="1">
              <a:lnSpc>
                <a:spcPct val="150000"/>
              </a:lnSpc>
              <a:spcBef>
                <a:spcPts val="0"/>
              </a:spcBef>
              <a:buNone/>
            </a:pPr>
            <a:r>
              <a:rPr lang="fa-IR" sz="2000" dirty="0">
                <a:latin typeface="Shabnam" panose="020B0603030804020204" pitchFamily="34" charset="-78"/>
                <a:cs typeface="Shabnam" panose="020B0603030804020204" pitchFamily="34" charset="-78"/>
              </a:rPr>
              <a:t>این ابزارها زبان‌آموزان را در یک محیط تعاملی راهنمایی می‌کنند.</a:t>
            </a:r>
          </a:p>
          <a:p>
            <a:pPr marL="0" indent="0" algn="just" rtl="1">
              <a:lnSpc>
                <a:spcPct val="150000"/>
              </a:lnSpc>
              <a:spcBef>
                <a:spcPts val="0"/>
              </a:spcBef>
              <a:buNone/>
            </a:pPr>
            <a:r>
              <a:rPr lang="fa-IR" sz="2000" dirty="0">
                <a:latin typeface="Shabnam" panose="020B0603030804020204" pitchFamily="34" charset="-78"/>
                <a:cs typeface="Shabnam" panose="020B0603030804020204" pitchFamily="34" charset="-78"/>
              </a:rPr>
              <a:t>وب‌سایت‌های مرتبط: </a:t>
            </a:r>
          </a:p>
          <a:p>
            <a:pPr marL="0" indent="0" algn="just" rtl="1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0070C0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Duolingo، </a:t>
            </a:r>
            <a:r>
              <a:rPr lang="en-US" sz="2400" dirty="0" err="1">
                <a:solidFill>
                  <a:srgbClr val="0070C0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Babbel</a:t>
            </a:r>
            <a:r>
              <a:rPr lang="fa-IR" sz="2400" dirty="0">
                <a:solidFill>
                  <a:srgbClr val="0070C0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 </a:t>
            </a:r>
          </a:p>
        </p:txBody>
      </p:sp>
      <p:sp>
        <p:nvSpPr>
          <p:cNvPr id="1042" name="Text Placeholder 22">
            <a:extLst>
              <a:ext uri="{FF2B5EF4-FFF2-40B4-BE49-F238E27FC236}">
                <a16:creationId xmlns:a16="http://schemas.microsoft.com/office/drawing/2014/main" id="{1698EAD2-B704-F91C-AAFA-FCF0936BDCC3}"/>
              </a:ext>
            </a:extLst>
          </p:cNvPr>
          <p:cNvSpPr txBox="1">
            <a:spLocks/>
          </p:cNvSpPr>
          <p:nvPr/>
        </p:nvSpPr>
        <p:spPr>
          <a:xfrm flipH="1">
            <a:off x="6993961" y="1113957"/>
            <a:ext cx="3958876" cy="3908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fa-IR" sz="2400" dirty="0">
                <a:solidFill>
                  <a:schemeClr val="accent2">
                    <a:lumMod val="50000"/>
                  </a:schemeClr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آموزش زبان های خارجی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2DF61B-BA73-4BAA-9A03-ED3F1756EB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287" y="3429000"/>
            <a:ext cx="4686298" cy="28242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88648F-E8ED-4D76-A371-D3C551F5E0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a-IR" dirty="0"/>
              <a:t> 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36F5BE-A983-4F20-9BF9-3281A76EA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57500" y="4943474"/>
            <a:ext cx="2988555" cy="1571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103819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47C32E5-473D-BFA0-89DE-F9C61699BD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192453">
            <a:off x="8018717" y="427929"/>
            <a:ext cx="2799878" cy="414413"/>
          </a:xfrm>
        </p:spPr>
        <p:txBody>
          <a:bodyPr/>
          <a:lstStyle/>
          <a:p>
            <a:r>
              <a:rPr lang="fa-IR" dirty="0"/>
              <a:t>کاربردهای هوش مصنوعی در مدارس ایران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F748BC-1AB0-6037-17CF-63C5E1583F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 rot="21418922">
            <a:off x="6452516" y="485346"/>
            <a:ext cx="931730" cy="299580"/>
          </a:xfrm>
        </p:spPr>
        <p:txBody>
          <a:bodyPr/>
          <a:lstStyle/>
          <a:p>
            <a:r>
              <a:rPr lang="fa-IR" dirty="0"/>
              <a:t>13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1FA0EA-9051-98E1-456D-BD46A21A39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 rot="176449">
            <a:off x="4674408" y="495261"/>
            <a:ext cx="931730" cy="299580"/>
          </a:xfrm>
        </p:spPr>
        <p:txBody>
          <a:bodyPr/>
          <a:lstStyle/>
          <a:p>
            <a:r>
              <a:rPr lang="fa-IR" dirty="0"/>
              <a:t>14</a:t>
            </a:r>
            <a:endParaRPr lang="en-US" dirty="0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CC981413-E877-7294-93E6-46553A290F9E}"/>
              </a:ext>
            </a:extLst>
          </p:cNvPr>
          <p:cNvSpPr txBox="1">
            <a:spLocks/>
          </p:cNvSpPr>
          <p:nvPr/>
        </p:nvSpPr>
        <p:spPr>
          <a:xfrm rot="21540000" flipH="1">
            <a:off x="790378" y="3272375"/>
            <a:ext cx="4979110" cy="6340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1">
              <a:lnSpc>
                <a:spcPct val="150000"/>
              </a:lnSpc>
              <a:spcBef>
                <a:spcPts val="0"/>
              </a:spcBef>
              <a:buNone/>
            </a:pPr>
            <a:r>
              <a:rPr lang="fa-IR" sz="1800" b="1" dirty="0">
                <a:cs typeface="B Nazanin" panose="00000400000000000000" pitchFamily="2" charset="-78"/>
              </a:rPr>
              <a:t>ابزارهایی مانند: </a:t>
            </a:r>
            <a:r>
              <a:rPr lang="en-US" sz="2000" b="1" dirty="0">
                <a:solidFill>
                  <a:srgbClr val="7030A0"/>
                </a:solidFill>
                <a:cs typeface="B Nazanin" panose="00000400000000000000" pitchFamily="2" charset="-78"/>
              </a:rPr>
              <a:t>Quizlet</a:t>
            </a:r>
            <a:r>
              <a:rPr lang="fa-IR" sz="2000" b="1" dirty="0">
                <a:solidFill>
                  <a:srgbClr val="7030A0"/>
                </a:solidFill>
                <a:cs typeface="B Nazanin" panose="00000400000000000000" pitchFamily="2" charset="-78"/>
              </a:rPr>
              <a:t> </a:t>
            </a:r>
            <a:r>
              <a:rPr lang="en-US" sz="1800" b="1" dirty="0">
                <a:cs typeface="B Nazanin" panose="00000400000000000000" pitchFamily="2" charset="-78"/>
              </a:rPr>
              <a:t> </a:t>
            </a:r>
            <a:r>
              <a:rPr lang="fa-IR" sz="1800" b="1" dirty="0">
                <a:cs typeface="B Nazanin" panose="00000400000000000000" pitchFamily="2" charset="-78"/>
              </a:rPr>
              <a:t>و </a:t>
            </a:r>
            <a:r>
              <a:rPr lang="en-US" sz="2000" b="1" dirty="0">
                <a:solidFill>
                  <a:srgbClr val="7030A0"/>
                </a:solidFill>
                <a:cs typeface="B Nazanin" panose="00000400000000000000" pitchFamily="2" charset="-78"/>
              </a:rPr>
              <a:t>Coursera</a:t>
            </a:r>
            <a:r>
              <a:rPr lang="en-US" sz="1800" b="1" dirty="0">
                <a:cs typeface="B Nazanin" panose="00000400000000000000" pitchFamily="2" charset="-78"/>
              </a:rPr>
              <a:t> </a:t>
            </a:r>
            <a:endParaRPr lang="fa-IR" sz="1800" b="1" dirty="0">
              <a:cs typeface="B Nazanin" panose="00000400000000000000" pitchFamily="2" charset="-78"/>
            </a:endParaRPr>
          </a:p>
          <a:p>
            <a:pPr marL="0" indent="0" algn="just" rtl="1">
              <a:lnSpc>
                <a:spcPct val="150000"/>
              </a:lnSpc>
              <a:spcBef>
                <a:spcPts val="0"/>
              </a:spcBef>
              <a:buNone/>
            </a:pPr>
            <a:r>
              <a:rPr lang="fa-IR" sz="1800" b="1" dirty="0">
                <a:cs typeface="B Nazanin" panose="00000400000000000000" pitchFamily="2" charset="-78"/>
              </a:rPr>
              <a:t>به معلمان و دانش‌آموزان اجازه می‌دهند که به‌راحتی محتوای آموزشی هوشمند ایجاد کنند.</a:t>
            </a:r>
          </a:p>
          <a:p>
            <a:pPr marL="0" indent="0" algn="just" rtl="1">
              <a:lnSpc>
                <a:spcPct val="150000"/>
              </a:lnSpc>
              <a:spcBef>
                <a:spcPts val="0"/>
              </a:spcBef>
              <a:buNone/>
            </a:pPr>
            <a:r>
              <a:rPr lang="fa-IR" sz="1800" b="1" dirty="0">
                <a:cs typeface="B Nazanin" panose="00000400000000000000" pitchFamily="2" charset="-78"/>
              </a:rPr>
              <a:t> </a:t>
            </a:r>
            <a:r>
              <a:rPr lang="fa-IR" sz="1600" b="1" dirty="0">
                <a:cs typeface="B Nazanin" panose="00000400000000000000" pitchFamily="2" charset="-78"/>
              </a:rPr>
              <a:t>همچنین سیستم‌های خودکار مانند  </a:t>
            </a:r>
            <a:r>
              <a:rPr lang="en-US" sz="1600" b="1" dirty="0" err="1">
                <a:cs typeface="B Nazanin" panose="00000400000000000000" pitchFamily="2" charset="-78"/>
              </a:rPr>
              <a:t>Knewton</a:t>
            </a:r>
            <a:r>
              <a:rPr lang="fa-IR" sz="1600" b="1" dirty="0">
                <a:cs typeface="B Nazanin" panose="00000400000000000000" pitchFamily="2" charset="-78"/>
              </a:rPr>
              <a:t> می‌توانند محتوای سفارشی بر اساس نیازهای دانش‌آموز تولید کنند.</a:t>
            </a:r>
          </a:p>
          <a:p>
            <a:pPr marL="0" indent="0" algn="just" rtl="1">
              <a:lnSpc>
                <a:spcPct val="150000"/>
              </a:lnSpc>
              <a:spcBef>
                <a:spcPts val="0"/>
              </a:spcBef>
              <a:buNone/>
            </a:pPr>
            <a:r>
              <a:rPr lang="fa-IR" sz="1800" b="1" dirty="0">
                <a:cs typeface="B Nazanin" panose="00000400000000000000" pitchFamily="2" charset="-78"/>
              </a:rPr>
              <a:t>وب‌سایت‌های مرتبط:</a:t>
            </a:r>
          </a:p>
          <a:p>
            <a:pPr marL="0" indent="0" algn="just" rtl="1">
              <a:lnSpc>
                <a:spcPct val="150000"/>
              </a:lnSpc>
              <a:spcBef>
                <a:spcPts val="0"/>
              </a:spcBef>
              <a:buNone/>
            </a:pPr>
            <a:r>
              <a:rPr lang="fa-IR" sz="2400" b="1" dirty="0">
                <a:cs typeface="B Nazanin" panose="00000400000000000000" pitchFamily="2" charset="-78"/>
              </a:rPr>
              <a:t> </a:t>
            </a:r>
            <a:r>
              <a:rPr lang="en-US" sz="2400" b="1" dirty="0">
                <a:solidFill>
                  <a:srgbClr val="0070C0"/>
                </a:solidFill>
                <a:cs typeface="B Nazanin" panose="00000400000000000000" pitchFamily="2" charset="-78"/>
              </a:rPr>
              <a:t>Quizlet، Coursera</a:t>
            </a:r>
            <a:endParaRPr lang="fa-IR" sz="2400" dirty="0">
              <a:solidFill>
                <a:srgbClr val="0070C0"/>
              </a:solidFill>
              <a:cs typeface="B Nazanin" panose="00000400000000000000" pitchFamily="2" charset="-78"/>
            </a:endParaRPr>
          </a:p>
        </p:txBody>
      </p:sp>
      <p:sp>
        <p:nvSpPr>
          <p:cNvPr id="27" name="圆角矩形 26">
            <a:extLst>
              <a:ext uri="{FF2B5EF4-FFF2-40B4-BE49-F238E27FC236}">
                <a16:creationId xmlns:a16="http://schemas.microsoft.com/office/drawing/2014/main" id="{FECF3644-4C37-7F0C-BB60-87F89C878B1C}"/>
              </a:ext>
            </a:extLst>
          </p:cNvPr>
          <p:cNvSpPr/>
          <p:nvPr/>
        </p:nvSpPr>
        <p:spPr>
          <a:xfrm flipH="1">
            <a:off x="6578195" y="1769961"/>
            <a:ext cx="4718027" cy="264964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48CAEB6B-600C-4EF4-E59B-A084A95F05AA}"/>
              </a:ext>
            </a:extLst>
          </p:cNvPr>
          <p:cNvSpPr txBox="1">
            <a:spLocks/>
          </p:cNvSpPr>
          <p:nvPr/>
        </p:nvSpPr>
        <p:spPr>
          <a:xfrm flipH="1">
            <a:off x="6918381" y="1834419"/>
            <a:ext cx="4144289" cy="84954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SzPct val="120000"/>
              <a:buNone/>
            </a:pPr>
            <a:r>
              <a:rPr lang="fa-IR" sz="20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هوش مصنوعی می‌تواند به معلمان در تولید محتوای آموزشی کمک کند. به عنوان مثال، می‌توان از آن برای ایجاد آزمون‌ها، ارائه تمرین‌ها و حتی تولید کتاب‌های آموزشی هوشمند استفاده کرد.</a:t>
            </a:r>
          </a:p>
        </p:txBody>
      </p:sp>
      <p:sp>
        <p:nvSpPr>
          <p:cNvPr id="31" name="Text Placeholder 22">
            <a:extLst>
              <a:ext uri="{FF2B5EF4-FFF2-40B4-BE49-F238E27FC236}">
                <a16:creationId xmlns:a16="http://schemas.microsoft.com/office/drawing/2014/main" id="{08410418-E66A-EE53-ED88-C17CD0D8AA4B}"/>
              </a:ext>
            </a:extLst>
          </p:cNvPr>
          <p:cNvSpPr txBox="1">
            <a:spLocks/>
          </p:cNvSpPr>
          <p:nvPr/>
        </p:nvSpPr>
        <p:spPr>
          <a:xfrm flipH="1">
            <a:off x="7765420" y="1126397"/>
            <a:ext cx="3525416" cy="3908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fa-IR" sz="2400" dirty="0">
                <a:solidFill>
                  <a:schemeClr val="accent2">
                    <a:lumMod val="50000"/>
                  </a:schemeClr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ایجاد محتوای آموزشی 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45C648C5-5498-411E-9BC8-DD66780F4E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240" y="972710"/>
            <a:ext cx="3792179" cy="2172153"/>
          </a:xfrm>
          <a:prstGeom prst="rect">
            <a:avLst/>
          </a:prstGeom>
        </p:spPr>
      </p:pic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C8F023B4-EF1A-4D4A-B145-62B654BEBE1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a-IR" dirty="0"/>
              <a:t> </a:t>
            </a:r>
            <a:endParaRPr lang="en-US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A2B40462-6CAF-46B6-936F-33755E036F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887" y="4419601"/>
            <a:ext cx="4712641" cy="204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0549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book-template-rashasite.ir">
  <a:themeElements>
    <a:clrScheme name="Custom 98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404040"/>
      </a:accent1>
      <a:accent2>
        <a:srgbClr val="EC873C"/>
      </a:accent2>
      <a:accent3>
        <a:srgbClr val="7F7F7F"/>
      </a:accent3>
      <a:accent4>
        <a:srgbClr val="606060"/>
      </a:accent4>
      <a:accent5>
        <a:srgbClr val="FFEA5B"/>
      </a:accent5>
      <a:accent6>
        <a:srgbClr val="453F3B"/>
      </a:accent6>
      <a:hlink>
        <a:srgbClr val="168BBA"/>
      </a:hlink>
      <a:folHlink>
        <a:srgbClr val="68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1096</TotalTime>
  <Words>977</Words>
  <Application>Microsoft Office PowerPoint</Application>
  <PresentationFormat>Widescreen</PresentationFormat>
  <Paragraphs>124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Garamond</vt:lpstr>
      <vt:lpstr>Arial</vt:lpstr>
      <vt:lpstr>B Nazanin</vt:lpstr>
      <vt:lpstr>2  Nazanin</vt:lpstr>
      <vt:lpstr>Calibri</vt:lpstr>
      <vt:lpstr>IRANSansWeb</vt:lpstr>
      <vt:lpstr>Aptos</vt:lpstr>
      <vt:lpstr>Shabnam</vt:lpstr>
      <vt:lpstr>B Titr</vt:lpstr>
      <vt:lpstr>Wingdings</vt:lpstr>
      <vt:lpstr>2  Titr</vt:lpstr>
      <vt:lpstr>book-template-rashasite.ir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book-template-rashasite.ir</dc:title>
  <dc:creator>rashasite.ir</dc:creator>
  <cp:lastModifiedBy>Amiri Ravabet</cp:lastModifiedBy>
  <cp:revision>101</cp:revision>
  <dcterms:created xsi:type="dcterms:W3CDTF">2024-01-25T15:43:42Z</dcterms:created>
  <dcterms:modified xsi:type="dcterms:W3CDTF">2024-10-28T06:50:16Z</dcterms:modified>
</cp:coreProperties>
</file>